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7" r:id="rId3"/>
    <p:sldId id="265" r:id="rId4"/>
    <p:sldId id="259" r:id="rId5"/>
    <p:sldId id="260" r:id="rId6"/>
    <p:sldId id="257" r:id="rId7"/>
    <p:sldId id="261" r:id="rId8"/>
    <p:sldId id="258" r:id="rId9"/>
    <p:sldId id="262" r:id="rId10"/>
    <p:sldId id="264"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15" autoAdjust="0"/>
    <p:restoredTop sz="94660"/>
  </p:normalViewPr>
  <p:slideViewPr>
    <p:cSldViewPr snapToGrid="0">
      <p:cViewPr varScale="1">
        <p:scale>
          <a:sx n="86" d="100"/>
          <a:sy n="86" d="100"/>
        </p:scale>
        <p:origin x="466"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80B1DA2-2277-45CF-88A9-07EA37E789F3}" type="doc">
      <dgm:prSet loTypeId="urn:microsoft.com/office/officeart/2005/8/layout/list1" loCatId="list" qsTypeId="urn:microsoft.com/office/officeart/2005/8/quickstyle/simple5" qsCatId="simple" csTypeId="urn:microsoft.com/office/officeart/2005/8/colors/colorful1" csCatId="colorful" phldr="1"/>
      <dgm:spPr/>
      <dgm:t>
        <a:bodyPr/>
        <a:lstStyle/>
        <a:p>
          <a:endParaRPr lang="en-US"/>
        </a:p>
      </dgm:t>
    </dgm:pt>
    <dgm:pt modelId="{AA9062F9-3015-42FB-AA41-993C20563037}">
      <dgm:prSet/>
      <dgm:spPr/>
      <dgm:t>
        <a:bodyPr/>
        <a:lstStyle/>
        <a:p>
          <a:r>
            <a:rPr lang="sr-Cyrl-RS" dirty="0"/>
            <a:t>Истраживачки задатак!</a:t>
          </a:r>
          <a:endParaRPr lang="en-US" dirty="0"/>
        </a:p>
      </dgm:t>
    </dgm:pt>
    <dgm:pt modelId="{CD471D9B-4FA9-4232-9608-58C2AA6920AA}" type="parTrans" cxnId="{BC865D6C-3E86-4040-8F7A-050C1DF4B43D}">
      <dgm:prSet/>
      <dgm:spPr/>
      <dgm:t>
        <a:bodyPr/>
        <a:lstStyle/>
        <a:p>
          <a:endParaRPr lang="en-US"/>
        </a:p>
      </dgm:t>
    </dgm:pt>
    <dgm:pt modelId="{7E176FDA-3302-4CB3-BDF9-55D61040D270}" type="sibTrans" cxnId="{BC865D6C-3E86-4040-8F7A-050C1DF4B43D}">
      <dgm:prSet/>
      <dgm:spPr/>
      <dgm:t>
        <a:bodyPr/>
        <a:lstStyle/>
        <a:p>
          <a:endParaRPr lang="en-US"/>
        </a:p>
      </dgm:t>
    </dgm:pt>
    <dgm:pt modelId="{99787AFF-5688-4DCA-9007-A2F5EB7401E6}">
      <dgm:prSet/>
      <dgm:spPr/>
      <dgm:t>
        <a:bodyPr/>
        <a:lstStyle/>
        <a:p>
          <a:r>
            <a:rPr lang="sr-Cyrl-RS"/>
            <a:t>Буди и ти ботаничар</a:t>
          </a:r>
          <a:endParaRPr lang="en-US" dirty="0"/>
        </a:p>
      </dgm:t>
    </dgm:pt>
    <dgm:pt modelId="{3E59CD62-84FD-4CCE-B4C0-CD8EC7A14910}" type="parTrans" cxnId="{6803704E-4CC0-490A-BD1C-8C1CE0CD1931}">
      <dgm:prSet/>
      <dgm:spPr/>
      <dgm:t>
        <a:bodyPr/>
        <a:lstStyle/>
        <a:p>
          <a:endParaRPr lang="en-US"/>
        </a:p>
      </dgm:t>
    </dgm:pt>
    <dgm:pt modelId="{0B1A7591-F2DF-466F-AA8B-925F72605963}" type="sibTrans" cxnId="{6803704E-4CC0-490A-BD1C-8C1CE0CD1931}">
      <dgm:prSet/>
      <dgm:spPr/>
      <dgm:t>
        <a:bodyPr/>
        <a:lstStyle/>
        <a:p>
          <a:endParaRPr lang="en-US"/>
        </a:p>
      </dgm:t>
    </dgm:pt>
    <dgm:pt modelId="{A99C96F5-697E-47B4-AA49-8383229E05DD}">
      <dgm:prSet/>
      <dgm:spPr/>
      <dgm:t>
        <a:bodyPr/>
        <a:lstStyle/>
        <a:p>
          <a:r>
            <a:rPr lang="sr-Cyrl-RS" dirty="0"/>
            <a:t>За викенд изађи у природу.Прошетај и погледај којих биљака има у окружењу. Фотографиши три биљке, потражи на интернету или у енциклопедији информације о тим биљкама. (могу бити лековите или јестиве)</a:t>
          </a:r>
          <a:endParaRPr lang="en-US" dirty="0"/>
        </a:p>
      </dgm:t>
    </dgm:pt>
    <dgm:pt modelId="{1C136AF4-A7A9-4112-97F1-DE9F4D83C394}" type="parTrans" cxnId="{5981239D-B4E0-4899-ABB6-D0C790172CF0}">
      <dgm:prSet/>
      <dgm:spPr/>
      <dgm:t>
        <a:bodyPr/>
        <a:lstStyle/>
        <a:p>
          <a:endParaRPr lang="en-US"/>
        </a:p>
      </dgm:t>
    </dgm:pt>
    <dgm:pt modelId="{42D8E816-DDB0-4C22-A8F0-100721EDB986}" type="sibTrans" cxnId="{5981239D-B4E0-4899-ABB6-D0C790172CF0}">
      <dgm:prSet/>
      <dgm:spPr/>
      <dgm:t>
        <a:bodyPr/>
        <a:lstStyle/>
        <a:p>
          <a:endParaRPr lang="en-US"/>
        </a:p>
      </dgm:t>
    </dgm:pt>
    <dgm:pt modelId="{B59A5782-E4E0-4F08-B29E-36F4A6019DC0}">
      <dgm:prSet/>
      <dgm:spPr/>
      <dgm:t>
        <a:bodyPr/>
        <a:lstStyle/>
        <a:p>
          <a:r>
            <a:rPr lang="sr-Cyrl-RS" dirty="0"/>
            <a:t>У свесци нацртај те три биљке и напиши све што си сазнао о њима. </a:t>
          </a:r>
          <a:endParaRPr lang="en-US" dirty="0"/>
        </a:p>
      </dgm:t>
    </dgm:pt>
    <dgm:pt modelId="{DC30DD83-5E12-4293-99A1-E26BD4A7CDC5}" type="parTrans" cxnId="{B48BB80D-73F0-496E-B672-C6551BE00EC1}">
      <dgm:prSet/>
      <dgm:spPr/>
      <dgm:t>
        <a:bodyPr/>
        <a:lstStyle/>
        <a:p>
          <a:endParaRPr lang="en-US"/>
        </a:p>
      </dgm:t>
    </dgm:pt>
    <dgm:pt modelId="{2496F8C3-A705-4416-A836-1772BE455118}" type="sibTrans" cxnId="{B48BB80D-73F0-496E-B672-C6551BE00EC1}">
      <dgm:prSet/>
      <dgm:spPr/>
      <dgm:t>
        <a:bodyPr/>
        <a:lstStyle/>
        <a:p>
          <a:endParaRPr lang="en-US"/>
        </a:p>
      </dgm:t>
    </dgm:pt>
    <dgm:pt modelId="{D1D495FF-0DC4-42EF-B692-17D4E35A6FB7}">
      <dgm:prSet/>
      <dgm:spPr/>
      <dgm:t>
        <a:bodyPr/>
        <a:lstStyle/>
        <a:p>
          <a:r>
            <a:rPr lang="sr-Cyrl-RS" dirty="0"/>
            <a:t>Мени пошаљи фотографије биљака и фотографију записа из свеске. </a:t>
          </a:r>
          <a:endParaRPr lang="en-US" dirty="0"/>
        </a:p>
      </dgm:t>
    </dgm:pt>
    <dgm:pt modelId="{A83B286B-40AA-4AAC-B127-362144364363}" type="parTrans" cxnId="{04B3632E-9C9C-41EC-BDF8-1C5F75B4B3F7}">
      <dgm:prSet/>
      <dgm:spPr/>
      <dgm:t>
        <a:bodyPr/>
        <a:lstStyle/>
        <a:p>
          <a:endParaRPr lang="en-US"/>
        </a:p>
      </dgm:t>
    </dgm:pt>
    <dgm:pt modelId="{F335B83C-7C56-4FB7-AA5D-7B0F3D5E5D6F}" type="sibTrans" cxnId="{04B3632E-9C9C-41EC-BDF8-1C5F75B4B3F7}">
      <dgm:prSet/>
      <dgm:spPr/>
      <dgm:t>
        <a:bodyPr/>
        <a:lstStyle/>
        <a:p>
          <a:endParaRPr lang="en-US"/>
        </a:p>
      </dgm:t>
    </dgm:pt>
    <dgm:pt modelId="{B57E92D0-1A20-40C0-A69F-35BDDDEDF30C}">
      <dgm:prSet/>
      <dgm:spPr/>
      <dgm:t>
        <a:bodyPr/>
        <a:lstStyle/>
        <a:p>
          <a:r>
            <a:rPr lang="sr-Cyrl-RS" dirty="0"/>
            <a:t>Уживај у чарима природе!</a:t>
          </a:r>
          <a:endParaRPr lang="en-US" dirty="0"/>
        </a:p>
      </dgm:t>
    </dgm:pt>
    <dgm:pt modelId="{014FDB5D-0549-404D-9E09-5CE7FFCBB92F}" type="parTrans" cxnId="{2CA8DC64-B712-4E5E-8806-44804345C327}">
      <dgm:prSet/>
      <dgm:spPr/>
      <dgm:t>
        <a:bodyPr/>
        <a:lstStyle/>
        <a:p>
          <a:endParaRPr lang="en-US"/>
        </a:p>
      </dgm:t>
    </dgm:pt>
    <dgm:pt modelId="{B0EC458E-6D33-45E3-93ED-0A367E8FC041}" type="sibTrans" cxnId="{2CA8DC64-B712-4E5E-8806-44804345C327}">
      <dgm:prSet/>
      <dgm:spPr/>
      <dgm:t>
        <a:bodyPr/>
        <a:lstStyle/>
        <a:p>
          <a:endParaRPr lang="en-US"/>
        </a:p>
      </dgm:t>
    </dgm:pt>
    <dgm:pt modelId="{2FF276A3-AD0E-4758-9F96-04C03623BE76}">
      <dgm:prSet/>
      <dgm:spPr/>
      <dgm:t>
        <a:bodyPr/>
        <a:lstStyle/>
        <a:p>
          <a:r>
            <a:rPr lang="sr-Cyrl-RS" dirty="0"/>
            <a:t>Ко жели може написати састав на тему Прича једне травке.</a:t>
          </a:r>
          <a:endParaRPr lang="en-US" dirty="0"/>
        </a:p>
      </dgm:t>
    </dgm:pt>
    <dgm:pt modelId="{1ACB4FEA-B9CE-4A8D-9A13-46B2926514E3}" type="parTrans" cxnId="{E9EC47D5-BF26-485E-9BFA-0BD5A1A9B068}">
      <dgm:prSet/>
      <dgm:spPr/>
    </dgm:pt>
    <dgm:pt modelId="{D2C88FA9-1610-4B11-AEA0-E2EC584F3CB8}" type="sibTrans" cxnId="{E9EC47D5-BF26-485E-9BFA-0BD5A1A9B068}">
      <dgm:prSet/>
      <dgm:spPr/>
    </dgm:pt>
    <dgm:pt modelId="{62ABB84C-2848-46F6-B685-B7A75DDAECB6}" type="pres">
      <dgm:prSet presAssocID="{680B1DA2-2277-45CF-88A9-07EA37E789F3}" presName="linear" presStyleCnt="0">
        <dgm:presLayoutVars>
          <dgm:dir/>
          <dgm:animLvl val="lvl"/>
          <dgm:resizeHandles val="exact"/>
        </dgm:presLayoutVars>
      </dgm:prSet>
      <dgm:spPr/>
    </dgm:pt>
    <dgm:pt modelId="{67192E53-F745-410F-94AC-1A24EA25B0C1}" type="pres">
      <dgm:prSet presAssocID="{AA9062F9-3015-42FB-AA41-993C20563037}" presName="parentLin" presStyleCnt="0"/>
      <dgm:spPr/>
    </dgm:pt>
    <dgm:pt modelId="{1BACAC0D-DDB5-41A9-9F53-66C63897345D}" type="pres">
      <dgm:prSet presAssocID="{AA9062F9-3015-42FB-AA41-993C20563037}" presName="parentLeftMargin" presStyleLbl="node1" presStyleIdx="0" presStyleCnt="2"/>
      <dgm:spPr/>
    </dgm:pt>
    <dgm:pt modelId="{FF4946E9-E7E8-43C4-9185-0659C91CFFD9}" type="pres">
      <dgm:prSet presAssocID="{AA9062F9-3015-42FB-AA41-993C20563037}" presName="parentText" presStyleLbl="node1" presStyleIdx="0" presStyleCnt="2" custLinFactY="-70672" custLinFactNeighborX="-81397" custLinFactNeighborY="-100000">
        <dgm:presLayoutVars>
          <dgm:chMax val="0"/>
          <dgm:bulletEnabled val="1"/>
        </dgm:presLayoutVars>
      </dgm:prSet>
      <dgm:spPr/>
    </dgm:pt>
    <dgm:pt modelId="{F7E740A0-18E8-4FF7-BB9F-575C64B1004E}" type="pres">
      <dgm:prSet presAssocID="{AA9062F9-3015-42FB-AA41-993C20563037}" presName="negativeSpace" presStyleCnt="0"/>
      <dgm:spPr/>
    </dgm:pt>
    <dgm:pt modelId="{D9ADED44-809E-4D19-9307-84BDBCA82246}" type="pres">
      <dgm:prSet presAssocID="{AA9062F9-3015-42FB-AA41-993C20563037}" presName="childText" presStyleLbl="conFgAcc1" presStyleIdx="0" presStyleCnt="2">
        <dgm:presLayoutVars>
          <dgm:bulletEnabled val="1"/>
        </dgm:presLayoutVars>
      </dgm:prSet>
      <dgm:spPr/>
    </dgm:pt>
    <dgm:pt modelId="{0BEF0E42-DF3C-4B58-AAD2-3EE652D25F1C}" type="pres">
      <dgm:prSet presAssocID="{7E176FDA-3302-4CB3-BDF9-55D61040D270}" presName="spaceBetweenRectangles" presStyleCnt="0"/>
      <dgm:spPr/>
    </dgm:pt>
    <dgm:pt modelId="{6CEC4B65-4CEF-42A0-BD80-CE8575DF784F}" type="pres">
      <dgm:prSet presAssocID="{99787AFF-5688-4DCA-9007-A2F5EB7401E6}" presName="parentLin" presStyleCnt="0"/>
      <dgm:spPr/>
    </dgm:pt>
    <dgm:pt modelId="{F2ECD8D3-CCA0-4DDA-9C38-D08BEB5E234A}" type="pres">
      <dgm:prSet presAssocID="{99787AFF-5688-4DCA-9007-A2F5EB7401E6}" presName="parentLeftMargin" presStyleLbl="node1" presStyleIdx="0" presStyleCnt="2"/>
      <dgm:spPr/>
    </dgm:pt>
    <dgm:pt modelId="{47E3049C-899E-4809-A347-EB71E1F980F4}" type="pres">
      <dgm:prSet presAssocID="{99787AFF-5688-4DCA-9007-A2F5EB7401E6}" presName="parentText" presStyleLbl="node1" presStyleIdx="1" presStyleCnt="2" custLinFactNeighborX="-71758" custLinFactNeighborY="-4436">
        <dgm:presLayoutVars>
          <dgm:chMax val="0"/>
          <dgm:bulletEnabled val="1"/>
        </dgm:presLayoutVars>
      </dgm:prSet>
      <dgm:spPr/>
    </dgm:pt>
    <dgm:pt modelId="{E5ECE36B-F635-4FC4-9572-949B46B0BFF1}" type="pres">
      <dgm:prSet presAssocID="{99787AFF-5688-4DCA-9007-A2F5EB7401E6}" presName="negativeSpace" presStyleCnt="0"/>
      <dgm:spPr/>
    </dgm:pt>
    <dgm:pt modelId="{3EC1908B-635E-4794-8479-22EDEAFE449D}" type="pres">
      <dgm:prSet presAssocID="{99787AFF-5688-4DCA-9007-A2F5EB7401E6}" presName="childText" presStyleLbl="conFgAcc1" presStyleIdx="1" presStyleCnt="2">
        <dgm:presLayoutVars>
          <dgm:bulletEnabled val="1"/>
        </dgm:presLayoutVars>
      </dgm:prSet>
      <dgm:spPr/>
    </dgm:pt>
  </dgm:ptLst>
  <dgm:cxnLst>
    <dgm:cxn modelId="{FB86630C-DE91-4DBA-850E-84F176A141F6}" type="presOf" srcId="{D1D495FF-0DC4-42EF-B692-17D4E35A6FB7}" destId="{3EC1908B-635E-4794-8479-22EDEAFE449D}" srcOrd="0" destOrd="2" presId="urn:microsoft.com/office/officeart/2005/8/layout/list1"/>
    <dgm:cxn modelId="{B48BB80D-73F0-496E-B672-C6551BE00EC1}" srcId="{99787AFF-5688-4DCA-9007-A2F5EB7401E6}" destId="{B59A5782-E4E0-4F08-B29E-36F4A6019DC0}" srcOrd="1" destOrd="0" parTransId="{DC30DD83-5E12-4293-99A1-E26BD4A7CDC5}" sibTransId="{2496F8C3-A705-4416-A836-1772BE455118}"/>
    <dgm:cxn modelId="{8B045F2E-E94B-43DA-BDD9-EEDBB36B3E3A}" type="presOf" srcId="{AA9062F9-3015-42FB-AA41-993C20563037}" destId="{1BACAC0D-DDB5-41A9-9F53-66C63897345D}" srcOrd="0" destOrd="0" presId="urn:microsoft.com/office/officeart/2005/8/layout/list1"/>
    <dgm:cxn modelId="{04B3632E-9C9C-41EC-BDF8-1C5F75B4B3F7}" srcId="{99787AFF-5688-4DCA-9007-A2F5EB7401E6}" destId="{D1D495FF-0DC4-42EF-B692-17D4E35A6FB7}" srcOrd="2" destOrd="0" parTransId="{A83B286B-40AA-4AAC-B127-362144364363}" sibTransId="{F335B83C-7C56-4FB7-AA5D-7B0F3D5E5D6F}"/>
    <dgm:cxn modelId="{2CA8DC64-B712-4E5E-8806-44804345C327}" srcId="{99787AFF-5688-4DCA-9007-A2F5EB7401E6}" destId="{B57E92D0-1A20-40C0-A69F-35BDDDEDF30C}" srcOrd="4" destOrd="0" parTransId="{014FDB5D-0549-404D-9E09-5CE7FFCBB92F}" sibTransId="{B0EC458E-6D33-45E3-93ED-0A367E8FC041}"/>
    <dgm:cxn modelId="{BC865D6C-3E86-4040-8F7A-050C1DF4B43D}" srcId="{680B1DA2-2277-45CF-88A9-07EA37E789F3}" destId="{AA9062F9-3015-42FB-AA41-993C20563037}" srcOrd="0" destOrd="0" parTransId="{CD471D9B-4FA9-4232-9608-58C2AA6920AA}" sibTransId="{7E176FDA-3302-4CB3-BDF9-55D61040D270}"/>
    <dgm:cxn modelId="{6803704E-4CC0-490A-BD1C-8C1CE0CD1931}" srcId="{680B1DA2-2277-45CF-88A9-07EA37E789F3}" destId="{99787AFF-5688-4DCA-9007-A2F5EB7401E6}" srcOrd="1" destOrd="0" parTransId="{3E59CD62-84FD-4CCE-B4C0-CD8EC7A14910}" sibTransId="{0B1A7591-F2DF-466F-AA8B-925F72605963}"/>
    <dgm:cxn modelId="{5981239D-B4E0-4899-ABB6-D0C790172CF0}" srcId="{99787AFF-5688-4DCA-9007-A2F5EB7401E6}" destId="{A99C96F5-697E-47B4-AA49-8383229E05DD}" srcOrd="0" destOrd="0" parTransId="{1C136AF4-A7A9-4112-97F1-DE9F4D83C394}" sibTransId="{42D8E816-DDB0-4C22-A8F0-100721EDB986}"/>
    <dgm:cxn modelId="{E30275B3-E72E-4581-99DA-D401675AFE6A}" type="presOf" srcId="{99787AFF-5688-4DCA-9007-A2F5EB7401E6}" destId="{F2ECD8D3-CCA0-4DDA-9C38-D08BEB5E234A}" srcOrd="0" destOrd="0" presId="urn:microsoft.com/office/officeart/2005/8/layout/list1"/>
    <dgm:cxn modelId="{F2E38FBE-7768-4FB9-BE1B-45747CD13EC8}" type="presOf" srcId="{99787AFF-5688-4DCA-9007-A2F5EB7401E6}" destId="{47E3049C-899E-4809-A347-EB71E1F980F4}" srcOrd="1" destOrd="0" presId="urn:microsoft.com/office/officeart/2005/8/layout/list1"/>
    <dgm:cxn modelId="{E9EC47D5-BF26-485E-9BFA-0BD5A1A9B068}" srcId="{99787AFF-5688-4DCA-9007-A2F5EB7401E6}" destId="{2FF276A3-AD0E-4758-9F96-04C03623BE76}" srcOrd="3" destOrd="0" parTransId="{1ACB4FEA-B9CE-4A8D-9A13-46B2926514E3}" sibTransId="{D2C88FA9-1610-4B11-AEA0-E2EC584F3CB8}"/>
    <dgm:cxn modelId="{1C4B3DE4-9696-4B25-A8AB-A97E6F725B5B}" type="presOf" srcId="{680B1DA2-2277-45CF-88A9-07EA37E789F3}" destId="{62ABB84C-2848-46F6-B685-B7A75DDAECB6}" srcOrd="0" destOrd="0" presId="urn:microsoft.com/office/officeart/2005/8/layout/list1"/>
    <dgm:cxn modelId="{84D5CBE8-8DC4-4E6C-93D5-975DB92A7A15}" type="presOf" srcId="{B59A5782-E4E0-4F08-B29E-36F4A6019DC0}" destId="{3EC1908B-635E-4794-8479-22EDEAFE449D}" srcOrd="0" destOrd="1" presId="urn:microsoft.com/office/officeart/2005/8/layout/list1"/>
    <dgm:cxn modelId="{184E28EA-AB74-4FDB-A101-1DE984E184D9}" type="presOf" srcId="{B57E92D0-1A20-40C0-A69F-35BDDDEDF30C}" destId="{3EC1908B-635E-4794-8479-22EDEAFE449D}" srcOrd="0" destOrd="4" presId="urn:microsoft.com/office/officeart/2005/8/layout/list1"/>
    <dgm:cxn modelId="{6B6E52ED-BC23-42F8-907D-9BE92D272F86}" type="presOf" srcId="{2FF276A3-AD0E-4758-9F96-04C03623BE76}" destId="{3EC1908B-635E-4794-8479-22EDEAFE449D}" srcOrd="0" destOrd="3" presId="urn:microsoft.com/office/officeart/2005/8/layout/list1"/>
    <dgm:cxn modelId="{168F65EF-F875-4D53-8FE4-CA49AD416E19}" type="presOf" srcId="{AA9062F9-3015-42FB-AA41-993C20563037}" destId="{FF4946E9-E7E8-43C4-9185-0659C91CFFD9}" srcOrd="1" destOrd="0" presId="urn:microsoft.com/office/officeart/2005/8/layout/list1"/>
    <dgm:cxn modelId="{7A8CB4F1-C374-4E2A-8BF0-2C7A606F2FF6}" type="presOf" srcId="{A99C96F5-697E-47B4-AA49-8383229E05DD}" destId="{3EC1908B-635E-4794-8479-22EDEAFE449D}" srcOrd="0" destOrd="0" presId="urn:microsoft.com/office/officeart/2005/8/layout/list1"/>
    <dgm:cxn modelId="{458B511C-96A6-4475-86FD-F7D99368ED77}" type="presParOf" srcId="{62ABB84C-2848-46F6-B685-B7A75DDAECB6}" destId="{67192E53-F745-410F-94AC-1A24EA25B0C1}" srcOrd="0" destOrd="0" presId="urn:microsoft.com/office/officeart/2005/8/layout/list1"/>
    <dgm:cxn modelId="{15961654-65A8-45C8-8975-C3504A357C67}" type="presParOf" srcId="{67192E53-F745-410F-94AC-1A24EA25B0C1}" destId="{1BACAC0D-DDB5-41A9-9F53-66C63897345D}" srcOrd="0" destOrd="0" presId="urn:microsoft.com/office/officeart/2005/8/layout/list1"/>
    <dgm:cxn modelId="{90F433BD-6A54-4D21-B281-B622D698E91C}" type="presParOf" srcId="{67192E53-F745-410F-94AC-1A24EA25B0C1}" destId="{FF4946E9-E7E8-43C4-9185-0659C91CFFD9}" srcOrd="1" destOrd="0" presId="urn:microsoft.com/office/officeart/2005/8/layout/list1"/>
    <dgm:cxn modelId="{0F58913C-7D7A-4A94-A37F-7A1AF51590F6}" type="presParOf" srcId="{62ABB84C-2848-46F6-B685-B7A75DDAECB6}" destId="{F7E740A0-18E8-4FF7-BB9F-575C64B1004E}" srcOrd="1" destOrd="0" presId="urn:microsoft.com/office/officeart/2005/8/layout/list1"/>
    <dgm:cxn modelId="{058A0F9B-6078-4C30-8D7C-4997FD4574CE}" type="presParOf" srcId="{62ABB84C-2848-46F6-B685-B7A75DDAECB6}" destId="{D9ADED44-809E-4D19-9307-84BDBCA82246}" srcOrd="2" destOrd="0" presId="urn:microsoft.com/office/officeart/2005/8/layout/list1"/>
    <dgm:cxn modelId="{708532DC-5377-422E-A4A5-53EAD0A7C508}" type="presParOf" srcId="{62ABB84C-2848-46F6-B685-B7A75DDAECB6}" destId="{0BEF0E42-DF3C-4B58-AAD2-3EE652D25F1C}" srcOrd="3" destOrd="0" presId="urn:microsoft.com/office/officeart/2005/8/layout/list1"/>
    <dgm:cxn modelId="{C1477D70-14D1-4437-9ABA-E26612E7376F}" type="presParOf" srcId="{62ABB84C-2848-46F6-B685-B7A75DDAECB6}" destId="{6CEC4B65-4CEF-42A0-BD80-CE8575DF784F}" srcOrd="4" destOrd="0" presId="urn:microsoft.com/office/officeart/2005/8/layout/list1"/>
    <dgm:cxn modelId="{BB097D53-94E1-49D6-AED0-4C035969B1DA}" type="presParOf" srcId="{6CEC4B65-4CEF-42A0-BD80-CE8575DF784F}" destId="{F2ECD8D3-CCA0-4DDA-9C38-D08BEB5E234A}" srcOrd="0" destOrd="0" presId="urn:microsoft.com/office/officeart/2005/8/layout/list1"/>
    <dgm:cxn modelId="{7E244994-0629-40D9-B280-F578536E700E}" type="presParOf" srcId="{6CEC4B65-4CEF-42A0-BD80-CE8575DF784F}" destId="{47E3049C-899E-4809-A347-EB71E1F980F4}" srcOrd="1" destOrd="0" presId="urn:microsoft.com/office/officeart/2005/8/layout/list1"/>
    <dgm:cxn modelId="{5B146ADD-5250-4BB4-8D05-315A4F21850A}" type="presParOf" srcId="{62ABB84C-2848-46F6-B685-B7A75DDAECB6}" destId="{E5ECE36B-F635-4FC4-9572-949B46B0BFF1}" srcOrd="5" destOrd="0" presId="urn:microsoft.com/office/officeart/2005/8/layout/list1"/>
    <dgm:cxn modelId="{49E54B41-0457-45AC-9732-97A797BE3ED7}" type="presParOf" srcId="{62ABB84C-2848-46F6-B685-B7A75DDAECB6}" destId="{3EC1908B-635E-4794-8479-22EDEAFE449D}" srcOrd="6"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ADED44-809E-4D19-9307-84BDBCA82246}">
      <dsp:nvSpPr>
        <dsp:cNvPr id="0" name=""/>
        <dsp:cNvSpPr/>
      </dsp:nvSpPr>
      <dsp:spPr>
        <a:xfrm>
          <a:off x="0" y="267669"/>
          <a:ext cx="5092194" cy="403200"/>
        </a:xfrm>
        <a:prstGeom prst="rect">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FF4946E9-E7E8-43C4-9185-0659C91CFFD9}">
      <dsp:nvSpPr>
        <dsp:cNvPr id="0" name=""/>
        <dsp:cNvSpPr/>
      </dsp:nvSpPr>
      <dsp:spPr>
        <a:xfrm>
          <a:off x="47365" y="0"/>
          <a:ext cx="3564535" cy="472320"/>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34731" tIns="0" rIns="134731" bIns="0" numCol="1" spcCol="1270" anchor="ctr" anchorCtr="0">
          <a:noAutofit/>
        </a:bodyPr>
        <a:lstStyle/>
        <a:p>
          <a:pPr marL="0" lvl="0" indent="0" algn="l" defTabSz="711200">
            <a:lnSpc>
              <a:spcPct val="90000"/>
            </a:lnSpc>
            <a:spcBef>
              <a:spcPct val="0"/>
            </a:spcBef>
            <a:spcAft>
              <a:spcPct val="35000"/>
            </a:spcAft>
            <a:buNone/>
          </a:pPr>
          <a:r>
            <a:rPr lang="sr-Cyrl-RS" sz="1600" kern="1200" dirty="0"/>
            <a:t>Истраживачки задатак!</a:t>
          </a:r>
          <a:endParaRPr lang="en-US" sz="1600" kern="1200" dirty="0"/>
        </a:p>
      </dsp:txBody>
      <dsp:txXfrm>
        <a:off x="70422" y="23057"/>
        <a:ext cx="3518421" cy="426206"/>
      </dsp:txXfrm>
    </dsp:sp>
    <dsp:sp modelId="{3EC1908B-635E-4794-8479-22EDEAFE449D}">
      <dsp:nvSpPr>
        <dsp:cNvPr id="0" name=""/>
        <dsp:cNvSpPr/>
      </dsp:nvSpPr>
      <dsp:spPr>
        <a:xfrm>
          <a:off x="0" y="993429"/>
          <a:ext cx="5092194" cy="3326400"/>
        </a:xfrm>
        <a:prstGeom prst="rect">
          <a:avLst/>
        </a:prstGeom>
        <a:solidFill>
          <a:schemeClr val="lt1">
            <a:alpha val="90000"/>
            <a:hueOff val="0"/>
            <a:satOff val="0"/>
            <a:lumOff val="0"/>
            <a:alphaOff val="0"/>
          </a:schemeClr>
        </a:solidFill>
        <a:ln w="635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95211" tIns="333248" rIns="395211" bIns="113792" numCol="1" spcCol="1270" anchor="t" anchorCtr="0">
          <a:noAutofit/>
        </a:bodyPr>
        <a:lstStyle/>
        <a:p>
          <a:pPr marL="171450" lvl="1" indent="-171450" algn="l" defTabSz="711200">
            <a:lnSpc>
              <a:spcPct val="90000"/>
            </a:lnSpc>
            <a:spcBef>
              <a:spcPct val="0"/>
            </a:spcBef>
            <a:spcAft>
              <a:spcPct val="15000"/>
            </a:spcAft>
            <a:buChar char="•"/>
          </a:pPr>
          <a:r>
            <a:rPr lang="sr-Cyrl-RS" sz="1600" kern="1200" dirty="0"/>
            <a:t>За викенд изађи у природу.Прошетај и погледај којих биљака има у окружењу. Фотографиши три биљке, потражи на интернету или у енциклопедији информације о тим биљкама. (могу бити лековите или јестиве)</a:t>
          </a:r>
          <a:endParaRPr lang="en-US" sz="1600" kern="1200" dirty="0"/>
        </a:p>
        <a:p>
          <a:pPr marL="171450" lvl="1" indent="-171450" algn="l" defTabSz="711200">
            <a:lnSpc>
              <a:spcPct val="90000"/>
            </a:lnSpc>
            <a:spcBef>
              <a:spcPct val="0"/>
            </a:spcBef>
            <a:spcAft>
              <a:spcPct val="15000"/>
            </a:spcAft>
            <a:buChar char="•"/>
          </a:pPr>
          <a:r>
            <a:rPr lang="sr-Cyrl-RS" sz="1600" kern="1200" dirty="0"/>
            <a:t>У свесци нацртај те три биљке и напиши све што си сазнао о њима. </a:t>
          </a:r>
          <a:endParaRPr lang="en-US" sz="1600" kern="1200" dirty="0"/>
        </a:p>
        <a:p>
          <a:pPr marL="171450" lvl="1" indent="-171450" algn="l" defTabSz="711200">
            <a:lnSpc>
              <a:spcPct val="90000"/>
            </a:lnSpc>
            <a:spcBef>
              <a:spcPct val="0"/>
            </a:spcBef>
            <a:spcAft>
              <a:spcPct val="15000"/>
            </a:spcAft>
            <a:buChar char="•"/>
          </a:pPr>
          <a:r>
            <a:rPr lang="sr-Cyrl-RS" sz="1600" kern="1200" dirty="0"/>
            <a:t>Мени пошаљи фотографије биљака и фотографију записа из свеске. </a:t>
          </a:r>
          <a:endParaRPr lang="en-US" sz="1600" kern="1200" dirty="0"/>
        </a:p>
        <a:p>
          <a:pPr marL="171450" lvl="1" indent="-171450" algn="l" defTabSz="711200">
            <a:lnSpc>
              <a:spcPct val="90000"/>
            </a:lnSpc>
            <a:spcBef>
              <a:spcPct val="0"/>
            </a:spcBef>
            <a:spcAft>
              <a:spcPct val="15000"/>
            </a:spcAft>
            <a:buChar char="•"/>
          </a:pPr>
          <a:r>
            <a:rPr lang="sr-Cyrl-RS" sz="1600" kern="1200" dirty="0"/>
            <a:t>Ко жели може написати састав на тему Прича једне травке.</a:t>
          </a:r>
          <a:endParaRPr lang="en-US" sz="1600" kern="1200" dirty="0"/>
        </a:p>
        <a:p>
          <a:pPr marL="171450" lvl="1" indent="-171450" algn="l" defTabSz="711200">
            <a:lnSpc>
              <a:spcPct val="90000"/>
            </a:lnSpc>
            <a:spcBef>
              <a:spcPct val="0"/>
            </a:spcBef>
            <a:spcAft>
              <a:spcPct val="15000"/>
            </a:spcAft>
            <a:buChar char="•"/>
          </a:pPr>
          <a:r>
            <a:rPr lang="sr-Cyrl-RS" sz="1600" kern="1200" dirty="0"/>
            <a:t>Уживај у чарима природе!</a:t>
          </a:r>
          <a:endParaRPr lang="en-US" sz="1600" kern="1200" dirty="0"/>
        </a:p>
      </dsp:txBody>
      <dsp:txXfrm>
        <a:off x="0" y="993429"/>
        <a:ext cx="5092194" cy="3326400"/>
      </dsp:txXfrm>
    </dsp:sp>
    <dsp:sp modelId="{47E3049C-899E-4809-A347-EB71E1F980F4}">
      <dsp:nvSpPr>
        <dsp:cNvPr id="0" name=""/>
        <dsp:cNvSpPr/>
      </dsp:nvSpPr>
      <dsp:spPr>
        <a:xfrm>
          <a:off x="71906" y="736316"/>
          <a:ext cx="3564535" cy="472320"/>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34731" tIns="0" rIns="134731" bIns="0" numCol="1" spcCol="1270" anchor="ctr" anchorCtr="0">
          <a:noAutofit/>
        </a:bodyPr>
        <a:lstStyle/>
        <a:p>
          <a:pPr marL="0" lvl="0" indent="0" algn="l" defTabSz="711200">
            <a:lnSpc>
              <a:spcPct val="90000"/>
            </a:lnSpc>
            <a:spcBef>
              <a:spcPct val="0"/>
            </a:spcBef>
            <a:spcAft>
              <a:spcPct val="35000"/>
            </a:spcAft>
            <a:buNone/>
          </a:pPr>
          <a:r>
            <a:rPr lang="sr-Cyrl-RS" sz="1600" kern="1200"/>
            <a:t>Буди и ти ботаничар</a:t>
          </a:r>
          <a:endParaRPr lang="en-US" sz="1600" kern="1200" dirty="0"/>
        </a:p>
      </dsp:txBody>
      <dsp:txXfrm>
        <a:off x="94963" y="759373"/>
        <a:ext cx="3518421" cy="426206"/>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263061-1860-4C90-B45F-2F67C6F1F1F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74E55D5-1230-4E46-A18B-628EC2E8988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06F6D6E-B097-410B-9745-6DE92CF3FE1B}"/>
              </a:ext>
            </a:extLst>
          </p:cNvPr>
          <p:cNvSpPr>
            <a:spLocks noGrp="1"/>
          </p:cNvSpPr>
          <p:nvPr>
            <p:ph type="dt" sz="half" idx="10"/>
          </p:nvPr>
        </p:nvSpPr>
        <p:spPr/>
        <p:txBody>
          <a:bodyPr/>
          <a:lstStyle/>
          <a:p>
            <a:fld id="{22EF43E6-2485-4EC6-9E4B-6B9B22BF56BA}" type="datetimeFigureOut">
              <a:rPr lang="en-US" smtClean="0"/>
              <a:t>31-May-20</a:t>
            </a:fld>
            <a:endParaRPr lang="en-US"/>
          </a:p>
        </p:txBody>
      </p:sp>
      <p:sp>
        <p:nvSpPr>
          <p:cNvPr id="5" name="Footer Placeholder 4">
            <a:extLst>
              <a:ext uri="{FF2B5EF4-FFF2-40B4-BE49-F238E27FC236}">
                <a16:creationId xmlns:a16="http://schemas.microsoft.com/office/drawing/2014/main" id="{67FC55FE-C620-45B1-8BA7-F91629FF68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618BB3-9363-4F7C-85A4-F12538605B3F}"/>
              </a:ext>
            </a:extLst>
          </p:cNvPr>
          <p:cNvSpPr>
            <a:spLocks noGrp="1"/>
          </p:cNvSpPr>
          <p:nvPr>
            <p:ph type="sldNum" sz="quarter" idx="12"/>
          </p:nvPr>
        </p:nvSpPr>
        <p:spPr/>
        <p:txBody>
          <a:bodyPr/>
          <a:lstStyle/>
          <a:p>
            <a:fld id="{4D914B32-1CFF-4139-96D2-1F3805033CC9}" type="slidenum">
              <a:rPr lang="en-US" smtClean="0"/>
              <a:t>‹#›</a:t>
            </a:fld>
            <a:endParaRPr lang="en-US"/>
          </a:p>
        </p:txBody>
      </p:sp>
    </p:spTree>
    <p:extLst>
      <p:ext uri="{BB962C8B-B14F-4D97-AF65-F5344CB8AC3E}">
        <p14:creationId xmlns:p14="http://schemas.microsoft.com/office/powerpoint/2010/main" val="6507169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138D0B-1CC0-467D-9FEA-9DD9281D2AA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5BC8625-9AD4-4CE5-9CDA-9E62FE97EA8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56ED4F-8533-488D-BCAC-1D38B1B1B61E}"/>
              </a:ext>
            </a:extLst>
          </p:cNvPr>
          <p:cNvSpPr>
            <a:spLocks noGrp="1"/>
          </p:cNvSpPr>
          <p:nvPr>
            <p:ph type="dt" sz="half" idx="10"/>
          </p:nvPr>
        </p:nvSpPr>
        <p:spPr/>
        <p:txBody>
          <a:bodyPr/>
          <a:lstStyle/>
          <a:p>
            <a:fld id="{22EF43E6-2485-4EC6-9E4B-6B9B22BF56BA}" type="datetimeFigureOut">
              <a:rPr lang="en-US" smtClean="0"/>
              <a:t>31-May-20</a:t>
            </a:fld>
            <a:endParaRPr lang="en-US"/>
          </a:p>
        </p:txBody>
      </p:sp>
      <p:sp>
        <p:nvSpPr>
          <p:cNvPr id="5" name="Footer Placeholder 4">
            <a:extLst>
              <a:ext uri="{FF2B5EF4-FFF2-40B4-BE49-F238E27FC236}">
                <a16:creationId xmlns:a16="http://schemas.microsoft.com/office/drawing/2014/main" id="{F6397089-DC90-4F66-A3EE-EAB1BB16F6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2DEFB3-9015-499B-B4F5-C446258A5964}"/>
              </a:ext>
            </a:extLst>
          </p:cNvPr>
          <p:cNvSpPr>
            <a:spLocks noGrp="1"/>
          </p:cNvSpPr>
          <p:nvPr>
            <p:ph type="sldNum" sz="quarter" idx="12"/>
          </p:nvPr>
        </p:nvSpPr>
        <p:spPr/>
        <p:txBody>
          <a:bodyPr/>
          <a:lstStyle/>
          <a:p>
            <a:fld id="{4D914B32-1CFF-4139-96D2-1F3805033CC9}" type="slidenum">
              <a:rPr lang="en-US" smtClean="0"/>
              <a:t>‹#›</a:t>
            </a:fld>
            <a:endParaRPr lang="en-US"/>
          </a:p>
        </p:txBody>
      </p:sp>
    </p:spTree>
    <p:extLst>
      <p:ext uri="{BB962C8B-B14F-4D97-AF65-F5344CB8AC3E}">
        <p14:creationId xmlns:p14="http://schemas.microsoft.com/office/powerpoint/2010/main" val="14538993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F141C7A-58AB-4112-AFF0-F7702140E4A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91C5C81-0F7D-41C7-8ED9-EB1F117C3DD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7EF3CF-552E-482C-8884-2F0D389F6CBB}"/>
              </a:ext>
            </a:extLst>
          </p:cNvPr>
          <p:cNvSpPr>
            <a:spLocks noGrp="1"/>
          </p:cNvSpPr>
          <p:nvPr>
            <p:ph type="dt" sz="half" idx="10"/>
          </p:nvPr>
        </p:nvSpPr>
        <p:spPr/>
        <p:txBody>
          <a:bodyPr/>
          <a:lstStyle/>
          <a:p>
            <a:fld id="{22EF43E6-2485-4EC6-9E4B-6B9B22BF56BA}" type="datetimeFigureOut">
              <a:rPr lang="en-US" smtClean="0"/>
              <a:t>31-May-20</a:t>
            </a:fld>
            <a:endParaRPr lang="en-US"/>
          </a:p>
        </p:txBody>
      </p:sp>
      <p:sp>
        <p:nvSpPr>
          <p:cNvPr id="5" name="Footer Placeholder 4">
            <a:extLst>
              <a:ext uri="{FF2B5EF4-FFF2-40B4-BE49-F238E27FC236}">
                <a16:creationId xmlns:a16="http://schemas.microsoft.com/office/drawing/2014/main" id="{3836C5CF-C72D-4EC9-98FB-829F7872ED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7A4EA6-3AE0-4181-844D-99E5A4BB57EF}"/>
              </a:ext>
            </a:extLst>
          </p:cNvPr>
          <p:cNvSpPr>
            <a:spLocks noGrp="1"/>
          </p:cNvSpPr>
          <p:nvPr>
            <p:ph type="sldNum" sz="quarter" idx="12"/>
          </p:nvPr>
        </p:nvSpPr>
        <p:spPr/>
        <p:txBody>
          <a:bodyPr/>
          <a:lstStyle/>
          <a:p>
            <a:fld id="{4D914B32-1CFF-4139-96D2-1F3805033CC9}" type="slidenum">
              <a:rPr lang="en-US" smtClean="0"/>
              <a:t>‹#›</a:t>
            </a:fld>
            <a:endParaRPr lang="en-US"/>
          </a:p>
        </p:txBody>
      </p:sp>
    </p:spTree>
    <p:extLst>
      <p:ext uri="{BB962C8B-B14F-4D97-AF65-F5344CB8AC3E}">
        <p14:creationId xmlns:p14="http://schemas.microsoft.com/office/powerpoint/2010/main" val="1971875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56A813-61A1-442D-A3A0-B6E93497553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4632D95-FB2A-482E-A975-A35E18F8405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A4CC4C-0B98-46FC-9F99-F69AAFA45E41}"/>
              </a:ext>
            </a:extLst>
          </p:cNvPr>
          <p:cNvSpPr>
            <a:spLocks noGrp="1"/>
          </p:cNvSpPr>
          <p:nvPr>
            <p:ph type="dt" sz="half" idx="10"/>
          </p:nvPr>
        </p:nvSpPr>
        <p:spPr/>
        <p:txBody>
          <a:bodyPr/>
          <a:lstStyle/>
          <a:p>
            <a:fld id="{22EF43E6-2485-4EC6-9E4B-6B9B22BF56BA}" type="datetimeFigureOut">
              <a:rPr lang="en-US" smtClean="0"/>
              <a:t>31-May-20</a:t>
            </a:fld>
            <a:endParaRPr lang="en-US"/>
          </a:p>
        </p:txBody>
      </p:sp>
      <p:sp>
        <p:nvSpPr>
          <p:cNvPr id="5" name="Footer Placeholder 4">
            <a:extLst>
              <a:ext uri="{FF2B5EF4-FFF2-40B4-BE49-F238E27FC236}">
                <a16:creationId xmlns:a16="http://schemas.microsoft.com/office/drawing/2014/main" id="{6E116E38-793C-4504-BD2F-21D8BF6BFA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7622FF-167D-4688-BFBE-A1F121A49DA3}"/>
              </a:ext>
            </a:extLst>
          </p:cNvPr>
          <p:cNvSpPr>
            <a:spLocks noGrp="1"/>
          </p:cNvSpPr>
          <p:nvPr>
            <p:ph type="sldNum" sz="quarter" idx="12"/>
          </p:nvPr>
        </p:nvSpPr>
        <p:spPr/>
        <p:txBody>
          <a:bodyPr/>
          <a:lstStyle/>
          <a:p>
            <a:fld id="{4D914B32-1CFF-4139-96D2-1F3805033CC9}" type="slidenum">
              <a:rPr lang="en-US" smtClean="0"/>
              <a:t>‹#›</a:t>
            </a:fld>
            <a:endParaRPr lang="en-US"/>
          </a:p>
        </p:txBody>
      </p:sp>
    </p:spTree>
    <p:extLst>
      <p:ext uri="{BB962C8B-B14F-4D97-AF65-F5344CB8AC3E}">
        <p14:creationId xmlns:p14="http://schemas.microsoft.com/office/powerpoint/2010/main" val="28237167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89E837-3A0B-4864-9074-49C1C5E8401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1E9E777-1168-4BA2-B762-39C5AFAA447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32442A1-0290-4D2E-9A31-BED18AC459BE}"/>
              </a:ext>
            </a:extLst>
          </p:cNvPr>
          <p:cNvSpPr>
            <a:spLocks noGrp="1"/>
          </p:cNvSpPr>
          <p:nvPr>
            <p:ph type="dt" sz="half" idx="10"/>
          </p:nvPr>
        </p:nvSpPr>
        <p:spPr/>
        <p:txBody>
          <a:bodyPr/>
          <a:lstStyle/>
          <a:p>
            <a:fld id="{22EF43E6-2485-4EC6-9E4B-6B9B22BF56BA}" type="datetimeFigureOut">
              <a:rPr lang="en-US" smtClean="0"/>
              <a:t>31-May-20</a:t>
            </a:fld>
            <a:endParaRPr lang="en-US"/>
          </a:p>
        </p:txBody>
      </p:sp>
      <p:sp>
        <p:nvSpPr>
          <p:cNvPr id="5" name="Footer Placeholder 4">
            <a:extLst>
              <a:ext uri="{FF2B5EF4-FFF2-40B4-BE49-F238E27FC236}">
                <a16:creationId xmlns:a16="http://schemas.microsoft.com/office/drawing/2014/main" id="{8E847DE8-5C91-4870-B834-FEB7EA2185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F236F3-A2DF-45F1-A15A-F197B4500B87}"/>
              </a:ext>
            </a:extLst>
          </p:cNvPr>
          <p:cNvSpPr>
            <a:spLocks noGrp="1"/>
          </p:cNvSpPr>
          <p:nvPr>
            <p:ph type="sldNum" sz="quarter" idx="12"/>
          </p:nvPr>
        </p:nvSpPr>
        <p:spPr/>
        <p:txBody>
          <a:bodyPr/>
          <a:lstStyle/>
          <a:p>
            <a:fld id="{4D914B32-1CFF-4139-96D2-1F3805033CC9}" type="slidenum">
              <a:rPr lang="en-US" smtClean="0"/>
              <a:t>‹#›</a:t>
            </a:fld>
            <a:endParaRPr lang="en-US"/>
          </a:p>
        </p:txBody>
      </p:sp>
    </p:spTree>
    <p:extLst>
      <p:ext uri="{BB962C8B-B14F-4D97-AF65-F5344CB8AC3E}">
        <p14:creationId xmlns:p14="http://schemas.microsoft.com/office/powerpoint/2010/main" val="42649063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890103-0D01-4151-9A35-DAF187C1543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85D5441-718F-4FC2-94EF-0C1A2FE23D3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71F7481-2B0D-41EB-B1B4-524DE0E3CE6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4F6AABA-EC22-4967-A134-9A301519357A}"/>
              </a:ext>
            </a:extLst>
          </p:cNvPr>
          <p:cNvSpPr>
            <a:spLocks noGrp="1"/>
          </p:cNvSpPr>
          <p:nvPr>
            <p:ph type="dt" sz="half" idx="10"/>
          </p:nvPr>
        </p:nvSpPr>
        <p:spPr/>
        <p:txBody>
          <a:bodyPr/>
          <a:lstStyle/>
          <a:p>
            <a:fld id="{22EF43E6-2485-4EC6-9E4B-6B9B22BF56BA}" type="datetimeFigureOut">
              <a:rPr lang="en-US" smtClean="0"/>
              <a:t>31-May-20</a:t>
            </a:fld>
            <a:endParaRPr lang="en-US"/>
          </a:p>
        </p:txBody>
      </p:sp>
      <p:sp>
        <p:nvSpPr>
          <p:cNvPr id="6" name="Footer Placeholder 5">
            <a:extLst>
              <a:ext uri="{FF2B5EF4-FFF2-40B4-BE49-F238E27FC236}">
                <a16:creationId xmlns:a16="http://schemas.microsoft.com/office/drawing/2014/main" id="{5EC78D35-43D7-4EEA-AA53-8EE3B00F40D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E621579-8B4E-438E-A48C-FBAFBB790ECE}"/>
              </a:ext>
            </a:extLst>
          </p:cNvPr>
          <p:cNvSpPr>
            <a:spLocks noGrp="1"/>
          </p:cNvSpPr>
          <p:nvPr>
            <p:ph type="sldNum" sz="quarter" idx="12"/>
          </p:nvPr>
        </p:nvSpPr>
        <p:spPr/>
        <p:txBody>
          <a:bodyPr/>
          <a:lstStyle/>
          <a:p>
            <a:fld id="{4D914B32-1CFF-4139-96D2-1F3805033CC9}" type="slidenum">
              <a:rPr lang="en-US" smtClean="0"/>
              <a:t>‹#›</a:t>
            </a:fld>
            <a:endParaRPr lang="en-US"/>
          </a:p>
        </p:txBody>
      </p:sp>
    </p:spTree>
    <p:extLst>
      <p:ext uri="{BB962C8B-B14F-4D97-AF65-F5344CB8AC3E}">
        <p14:creationId xmlns:p14="http://schemas.microsoft.com/office/powerpoint/2010/main" val="24390947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170E1-D20B-4BCD-84E9-0FC0FE7BCE4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7EF4C15-82E5-43EA-A4BB-ABFAE061621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36FF903-5A43-4563-A7D9-F47622211FE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F4B61D3-89D4-4304-B9FC-109B64AA382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06E41A3-5F7A-4611-827D-8DB2302192E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8493B24-93B5-4169-868D-F1F9558DA994}"/>
              </a:ext>
            </a:extLst>
          </p:cNvPr>
          <p:cNvSpPr>
            <a:spLocks noGrp="1"/>
          </p:cNvSpPr>
          <p:nvPr>
            <p:ph type="dt" sz="half" idx="10"/>
          </p:nvPr>
        </p:nvSpPr>
        <p:spPr/>
        <p:txBody>
          <a:bodyPr/>
          <a:lstStyle/>
          <a:p>
            <a:fld id="{22EF43E6-2485-4EC6-9E4B-6B9B22BF56BA}" type="datetimeFigureOut">
              <a:rPr lang="en-US" smtClean="0"/>
              <a:t>31-May-20</a:t>
            </a:fld>
            <a:endParaRPr lang="en-US"/>
          </a:p>
        </p:txBody>
      </p:sp>
      <p:sp>
        <p:nvSpPr>
          <p:cNvPr id="8" name="Footer Placeholder 7">
            <a:extLst>
              <a:ext uri="{FF2B5EF4-FFF2-40B4-BE49-F238E27FC236}">
                <a16:creationId xmlns:a16="http://schemas.microsoft.com/office/drawing/2014/main" id="{10E4104E-77B1-4C8C-820C-225F412FA14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B3DF937-34F1-4698-873B-E68041A96D6E}"/>
              </a:ext>
            </a:extLst>
          </p:cNvPr>
          <p:cNvSpPr>
            <a:spLocks noGrp="1"/>
          </p:cNvSpPr>
          <p:nvPr>
            <p:ph type="sldNum" sz="quarter" idx="12"/>
          </p:nvPr>
        </p:nvSpPr>
        <p:spPr/>
        <p:txBody>
          <a:bodyPr/>
          <a:lstStyle/>
          <a:p>
            <a:fld id="{4D914B32-1CFF-4139-96D2-1F3805033CC9}" type="slidenum">
              <a:rPr lang="en-US" smtClean="0"/>
              <a:t>‹#›</a:t>
            </a:fld>
            <a:endParaRPr lang="en-US"/>
          </a:p>
        </p:txBody>
      </p:sp>
    </p:spTree>
    <p:extLst>
      <p:ext uri="{BB962C8B-B14F-4D97-AF65-F5344CB8AC3E}">
        <p14:creationId xmlns:p14="http://schemas.microsoft.com/office/powerpoint/2010/main" val="19009313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64DBAB-845A-427A-849B-1E4C875F3F5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605D823-915C-4999-B017-420C4BABA8D3}"/>
              </a:ext>
            </a:extLst>
          </p:cNvPr>
          <p:cNvSpPr>
            <a:spLocks noGrp="1"/>
          </p:cNvSpPr>
          <p:nvPr>
            <p:ph type="dt" sz="half" idx="10"/>
          </p:nvPr>
        </p:nvSpPr>
        <p:spPr/>
        <p:txBody>
          <a:bodyPr/>
          <a:lstStyle/>
          <a:p>
            <a:fld id="{22EF43E6-2485-4EC6-9E4B-6B9B22BF56BA}" type="datetimeFigureOut">
              <a:rPr lang="en-US" smtClean="0"/>
              <a:t>31-May-20</a:t>
            </a:fld>
            <a:endParaRPr lang="en-US"/>
          </a:p>
        </p:txBody>
      </p:sp>
      <p:sp>
        <p:nvSpPr>
          <p:cNvPr id="4" name="Footer Placeholder 3">
            <a:extLst>
              <a:ext uri="{FF2B5EF4-FFF2-40B4-BE49-F238E27FC236}">
                <a16:creationId xmlns:a16="http://schemas.microsoft.com/office/drawing/2014/main" id="{4006CFD0-B283-4A54-8172-F4543FC0CE6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0BF7A6F-37E3-421E-A0D3-47832DBF4434}"/>
              </a:ext>
            </a:extLst>
          </p:cNvPr>
          <p:cNvSpPr>
            <a:spLocks noGrp="1"/>
          </p:cNvSpPr>
          <p:nvPr>
            <p:ph type="sldNum" sz="quarter" idx="12"/>
          </p:nvPr>
        </p:nvSpPr>
        <p:spPr/>
        <p:txBody>
          <a:bodyPr/>
          <a:lstStyle/>
          <a:p>
            <a:fld id="{4D914B32-1CFF-4139-96D2-1F3805033CC9}" type="slidenum">
              <a:rPr lang="en-US" smtClean="0"/>
              <a:t>‹#›</a:t>
            </a:fld>
            <a:endParaRPr lang="en-US"/>
          </a:p>
        </p:txBody>
      </p:sp>
    </p:spTree>
    <p:extLst>
      <p:ext uri="{BB962C8B-B14F-4D97-AF65-F5344CB8AC3E}">
        <p14:creationId xmlns:p14="http://schemas.microsoft.com/office/powerpoint/2010/main" val="18591745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1A4CED6-070B-4C80-88DD-E3FF448A3FFD}"/>
              </a:ext>
            </a:extLst>
          </p:cNvPr>
          <p:cNvSpPr>
            <a:spLocks noGrp="1"/>
          </p:cNvSpPr>
          <p:nvPr>
            <p:ph type="dt" sz="half" idx="10"/>
          </p:nvPr>
        </p:nvSpPr>
        <p:spPr/>
        <p:txBody>
          <a:bodyPr/>
          <a:lstStyle/>
          <a:p>
            <a:fld id="{22EF43E6-2485-4EC6-9E4B-6B9B22BF56BA}" type="datetimeFigureOut">
              <a:rPr lang="en-US" smtClean="0"/>
              <a:t>31-May-20</a:t>
            </a:fld>
            <a:endParaRPr lang="en-US"/>
          </a:p>
        </p:txBody>
      </p:sp>
      <p:sp>
        <p:nvSpPr>
          <p:cNvPr id="3" name="Footer Placeholder 2">
            <a:extLst>
              <a:ext uri="{FF2B5EF4-FFF2-40B4-BE49-F238E27FC236}">
                <a16:creationId xmlns:a16="http://schemas.microsoft.com/office/drawing/2014/main" id="{B992D806-66A9-42FE-AE37-9BDA65DF507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0F81055-BFBA-4FFD-B4E8-654C4BAB8983}"/>
              </a:ext>
            </a:extLst>
          </p:cNvPr>
          <p:cNvSpPr>
            <a:spLocks noGrp="1"/>
          </p:cNvSpPr>
          <p:nvPr>
            <p:ph type="sldNum" sz="quarter" idx="12"/>
          </p:nvPr>
        </p:nvSpPr>
        <p:spPr/>
        <p:txBody>
          <a:bodyPr/>
          <a:lstStyle/>
          <a:p>
            <a:fld id="{4D914B32-1CFF-4139-96D2-1F3805033CC9}" type="slidenum">
              <a:rPr lang="en-US" smtClean="0"/>
              <a:t>‹#›</a:t>
            </a:fld>
            <a:endParaRPr lang="en-US"/>
          </a:p>
        </p:txBody>
      </p:sp>
    </p:spTree>
    <p:extLst>
      <p:ext uri="{BB962C8B-B14F-4D97-AF65-F5344CB8AC3E}">
        <p14:creationId xmlns:p14="http://schemas.microsoft.com/office/powerpoint/2010/main" val="9673072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BC20FD-600E-4E2D-A9D6-64ED2F6F52F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48E2241-78DC-4986-BB0E-01B0377ACB4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A5ACE84-F383-425F-A148-2F6EFB83B7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427055D-8E36-4DB6-8E8D-3B028368ED27}"/>
              </a:ext>
            </a:extLst>
          </p:cNvPr>
          <p:cNvSpPr>
            <a:spLocks noGrp="1"/>
          </p:cNvSpPr>
          <p:nvPr>
            <p:ph type="dt" sz="half" idx="10"/>
          </p:nvPr>
        </p:nvSpPr>
        <p:spPr/>
        <p:txBody>
          <a:bodyPr/>
          <a:lstStyle/>
          <a:p>
            <a:fld id="{22EF43E6-2485-4EC6-9E4B-6B9B22BF56BA}" type="datetimeFigureOut">
              <a:rPr lang="en-US" smtClean="0"/>
              <a:t>31-May-20</a:t>
            </a:fld>
            <a:endParaRPr lang="en-US"/>
          </a:p>
        </p:txBody>
      </p:sp>
      <p:sp>
        <p:nvSpPr>
          <p:cNvPr id="6" name="Footer Placeholder 5">
            <a:extLst>
              <a:ext uri="{FF2B5EF4-FFF2-40B4-BE49-F238E27FC236}">
                <a16:creationId xmlns:a16="http://schemas.microsoft.com/office/drawing/2014/main" id="{4D7EDA0F-365A-4A65-90CF-54D9203F5AA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EB57A3C-0779-4E7F-A57A-7C3B73E9B3EF}"/>
              </a:ext>
            </a:extLst>
          </p:cNvPr>
          <p:cNvSpPr>
            <a:spLocks noGrp="1"/>
          </p:cNvSpPr>
          <p:nvPr>
            <p:ph type="sldNum" sz="quarter" idx="12"/>
          </p:nvPr>
        </p:nvSpPr>
        <p:spPr/>
        <p:txBody>
          <a:bodyPr/>
          <a:lstStyle/>
          <a:p>
            <a:fld id="{4D914B32-1CFF-4139-96D2-1F3805033CC9}" type="slidenum">
              <a:rPr lang="en-US" smtClean="0"/>
              <a:t>‹#›</a:t>
            </a:fld>
            <a:endParaRPr lang="en-US"/>
          </a:p>
        </p:txBody>
      </p:sp>
    </p:spTree>
    <p:extLst>
      <p:ext uri="{BB962C8B-B14F-4D97-AF65-F5344CB8AC3E}">
        <p14:creationId xmlns:p14="http://schemas.microsoft.com/office/powerpoint/2010/main" val="7719488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7714CF-5091-4D11-8C2B-148E5C9B048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240DB3A-FD4E-4A6E-B1B3-D4A35DB2B76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7C24EF6-B5EB-482A-9607-2D15EAB7A18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DED7B96-B79F-480C-86A9-04873B4B0601}"/>
              </a:ext>
            </a:extLst>
          </p:cNvPr>
          <p:cNvSpPr>
            <a:spLocks noGrp="1"/>
          </p:cNvSpPr>
          <p:nvPr>
            <p:ph type="dt" sz="half" idx="10"/>
          </p:nvPr>
        </p:nvSpPr>
        <p:spPr/>
        <p:txBody>
          <a:bodyPr/>
          <a:lstStyle/>
          <a:p>
            <a:fld id="{22EF43E6-2485-4EC6-9E4B-6B9B22BF56BA}" type="datetimeFigureOut">
              <a:rPr lang="en-US" smtClean="0"/>
              <a:t>31-May-20</a:t>
            </a:fld>
            <a:endParaRPr lang="en-US"/>
          </a:p>
        </p:txBody>
      </p:sp>
      <p:sp>
        <p:nvSpPr>
          <p:cNvPr id="6" name="Footer Placeholder 5">
            <a:extLst>
              <a:ext uri="{FF2B5EF4-FFF2-40B4-BE49-F238E27FC236}">
                <a16:creationId xmlns:a16="http://schemas.microsoft.com/office/drawing/2014/main" id="{CCA8CB98-1FC6-4920-99E5-E771EAB9AE5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BEA924C-0EA9-45BE-8CC3-B262868FDDB7}"/>
              </a:ext>
            </a:extLst>
          </p:cNvPr>
          <p:cNvSpPr>
            <a:spLocks noGrp="1"/>
          </p:cNvSpPr>
          <p:nvPr>
            <p:ph type="sldNum" sz="quarter" idx="12"/>
          </p:nvPr>
        </p:nvSpPr>
        <p:spPr/>
        <p:txBody>
          <a:bodyPr/>
          <a:lstStyle/>
          <a:p>
            <a:fld id="{4D914B32-1CFF-4139-96D2-1F3805033CC9}" type="slidenum">
              <a:rPr lang="en-US" smtClean="0"/>
              <a:t>‹#›</a:t>
            </a:fld>
            <a:endParaRPr lang="en-US"/>
          </a:p>
        </p:txBody>
      </p:sp>
    </p:spTree>
    <p:extLst>
      <p:ext uri="{BB962C8B-B14F-4D97-AF65-F5344CB8AC3E}">
        <p14:creationId xmlns:p14="http://schemas.microsoft.com/office/powerpoint/2010/main" val="17399797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4001CF-D2BC-414B-84CF-6FD7FF89248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A26DC83-8F2F-40AD-874D-E4B85CC1F51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1B3094-1189-488D-9196-824266B252A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2EF43E6-2485-4EC6-9E4B-6B9B22BF56BA}" type="datetimeFigureOut">
              <a:rPr lang="en-US" smtClean="0"/>
              <a:t>31-May-20</a:t>
            </a:fld>
            <a:endParaRPr lang="en-US"/>
          </a:p>
        </p:txBody>
      </p:sp>
      <p:sp>
        <p:nvSpPr>
          <p:cNvPr id="5" name="Footer Placeholder 4">
            <a:extLst>
              <a:ext uri="{FF2B5EF4-FFF2-40B4-BE49-F238E27FC236}">
                <a16:creationId xmlns:a16="http://schemas.microsoft.com/office/drawing/2014/main" id="{B3647679-FCD7-414A-AB5B-8D733216D47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019FD99-D6FD-4C9F-B521-DCB7A24E792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914B32-1CFF-4139-96D2-1F3805033CC9}" type="slidenum">
              <a:rPr lang="en-US" smtClean="0"/>
              <a:t>‹#›</a:t>
            </a:fld>
            <a:endParaRPr lang="en-US"/>
          </a:p>
        </p:txBody>
      </p:sp>
    </p:spTree>
    <p:extLst>
      <p:ext uri="{BB962C8B-B14F-4D97-AF65-F5344CB8AC3E}">
        <p14:creationId xmlns:p14="http://schemas.microsoft.com/office/powerpoint/2010/main" val="42937203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hyperlink" Target="https://www.youtube.com/watch?v=cOJpZa7aCDY" TargetMode="External"/><Relationship Id="rId3" Type="http://schemas.openxmlformats.org/officeDocument/2006/relationships/image" Target="../media/image35.jpeg"/><Relationship Id="rId7" Type="http://schemas.openxmlformats.org/officeDocument/2006/relationships/image" Target="../media/image37.png"/><Relationship Id="rId2" Type="http://schemas.openxmlformats.org/officeDocument/2006/relationships/hyperlink" Target="https://www.youtube.com/watch?v=_L-iyqjqW-M" TargetMode="External"/><Relationship Id="rId1" Type="http://schemas.openxmlformats.org/officeDocument/2006/relationships/slideLayout" Target="../slideLayouts/slideLayout2.xml"/><Relationship Id="rId6" Type="http://schemas.openxmlformats.org/officeDocument/2006/relationships/hyperlink" Target="https://www.youtube.com/watch?v=0ECR4RNUIP0" TargetMode="External"/><Relationship Id="rId5" Type="http://schemas.openxmlformats.org/officeDocument/2006/relationships/image" Target="../media/image7.png"/><Relationship Id="rId10" Type="http://schemas.openxmlformats.org/officeDocument/2006/relationships/image" Target="../media/image39.png"/><Relationship Id="rId4" Type="http://schemas.openxmlformats.org/officeDocument/2006/relationships/image" Target="../media/image36.jpeg"/><Relationship Id="rId9"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hyperlink" Target="https://www.youtube.com/watch?v=40dvxkUgKEI" TargetMode="External"/><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12.jpg"/><Relationship Id="rId4" Type="http://schemas.openxmlformats.org/officeDocument/2006/relationships/image" Target="../media/image11.jp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18" Type="http://schemas.openxmlformats.org/officeDocument/2006/relationships/image" Target="../media/image7.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png"/><Relationship Id="rId17" Type="http://schemas.openxmlformats.org/officeDocument/2006/relationships/image" Target="../media/image30.png"/><Relationship Id="rId2" Type="http://schemas.openxmlformats.org/officeDocument/2006/relationships/image" Target="../media/image15.png"/><Relationship Id="rId16"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5" Type="http://schemas.openxmlformats.org/officeDocument/2006/relationships/image" Target="../media/image2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 Id="rId14" Type="http://schemas.openxmlformats.org/officeDocument/2006/relationships/image" Target="../media/image27.png"/></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s://learningapps.org/display?v=ptprze56t20" TargetMode="Externa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4.jpg"/><Relationship Id="rId7" Type="http://schemas.openxmlformats.org/officeDocument/2006/relationships/diagramColors" Target="../diagrams/colors1.xml"/><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407C9FC5-0C1E-42A8-97E6-F940775A05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 name="Title 1">
            <a:extLst>
              <a:ext uri="{FF2B5EF4-FFF2-40B4-BE49-F238E27FC236}">
                <a16:creationId xmlns:a16="http://schemas.microsoft.com/office/drawing/2014/main" id="{68F9EB80-E6AC-47D9-A6A8-4AFB22480927}"/>
              </a:ext>
            </a:extLst>
          </p:cNvPr>
          <p:cNvSpPr>
            <a:spLocks noGrp="1"/>
          </p:cNvSpPr>
          <p:nvPr>
            <p:ph type="ctrTitle"/>
          </p:nvPr>
        </p:nvSpPr>
        <p:spPr>
          <a:xfrm>
            <a:off x="1524000" y="4218281"/>
            <a:ext cx="4265007" cy="1885199"/>
          </a:xfrm>
        </p:spPr>
        <p:txBody>
          <a:bodyPr anchor="ctr">
            <a:normAutofit/>
          </a:bodyPr>
          <a:lstStyle/>
          <a:p>
            <a:pPr algn="l"/>
            <a:r>
              <a:rPr lang="sr-Latn-RS" sz="4700"/>
              <a:t>             </a:t>
            </a:r>
            <a:r>
              <a:rPr lang="sr-Cyrl-RS" sz="4700"/>
              <a:t>Трагом Јосифа Панчића</a:t>
            </a:r>
            <a:endParaRPr lang="en-US" sz="4700" dirty="0"/>
          </a:p>
        </p:txBody>
      </p:sp>
      <p:sp>
        <p:nvSpPr>
          <p:cNvPr id="3" name="Subtitle 2">
            <a:extLst>
              <a:ext uri="{FF2B5EF4-FFF2-40B4-BE49-F238E27FC236}">
                <a16:creationId xmlns:a16="http://schemas.microsoft.com/office/drawing/2014/main" id="{EADF1857-E3BF-4CA8-B01E-B849045C3651}"/>
              </a:ext>
            </a:extLst>
          </p:cNvPr>
          <p:cNvSpPr>
            <a:spLocks noGrp="1"/>
          </p:cNvSpPr>
          <p:nvPr>
            <p:ph type="subTitle" idx="1"/>
          </p:nvPr>
        </p:nvSpPr>
        <p:spPr>
          <a:xfrm>
            <a:off x="6018411" y="4218281"/>
            <a:ext cx="5649714" cy="2258719"/>
          </a:xfrm>
        </p:spPr>
        <p:txBody>
          <a:bodyPr anchor="ctr">
            <a:noAutofit/>
          </a:bodyPr>
          <a:lstStyle/>
          <a:p>
            <a:pPr algn="l"/>
            <a:r>
              <a:rPr lang="ru-RU" sz="2000" b="1" dirty="0"/>
              <a:t>Наставна јединица</a:t>
            </a:r>
            <a:r>
              <a:rPr lang="ru-RU" sz="2000" dirty="0"/>
              <a:t>:,,Траве говоре бакиним гласом” Десанка Максимовић</a:t>
            </a:r>
          </a:p>
          <a:p>
            <a:pPr algn="l"/>
            <a:r>
              <a:rPr lang="ru-RU" sz="2000" b="1" dirty="0"/>
              <a:t>Тип часа</a:t>
            </a:r>
            <a:r>
              <a:rPr lang="ru-RU" sz="2000" dirty="0"/>
              <a:t>: обрада</a:t>
            </a:r>
          </a:p>
          <a:p>
            <a:pPr algn="l"/>
            <a:r>
              <a:rPr lang="ru-RU" sz="2000" b="1" dirty="0"/>
              <a:t>Разред</a:t>
            </a:r>
            <a:r>
              <a:rPr lang="ru-RU" sz="2000" dirty="0"/>
              <a:t>: Други</a:t>
            </a:r>
          </a:p>
          <a:p>
            <a:pPr algn="l"/>
            <a:r>
              <a:rPr lang="ru-RU" sz="2000" b="1" dirty="0"/>
              <a:t>Учитељица</a:t>
            </a:r>
            <a:r>
              <a:rPr lang="ru-RU" sz="2000" dirty="0"/>
              <a:t> : Ана Пајкић</a:t>
            </a:r>
          </a:p>
          <a:p>
            <a:pPr algn="l"/>
            <a:r>
              <a:rPr lang="ru-RU" sz="2000" dirty="0"/>
              <a:t>Основна школа </a:t>
            </a:r>
            <a:r>
              <a:rPr lang="sr-Latn-RS" sz="2000" dirty="0"/>
              <a:t>„</a:t>
            </a:r>
            <a:r>
              <a:rPr lang="ru-RU" sz="2000" dirty="0"/>
              <a:t>Ђорђе Симеоновић</a:t>
            </a:r>
            <a:r>
              <a:rPr lang="sr-Latn-RS" sz="2000" dirty="0"/>
              <a:t>“</a:t>
            </a:r>
            <a:r>
              <a:rPr lang="ru-RU" sz="2000" dirty="0"/>
              <a:t>, Боговина насеље</a:t>
            </a:r>
          </a:p>
        </p:txBody>
      </p:sp>
      <p:sp>
        <p:nvSpPr>
          <p:cNvPr id="29" name="Oval 28">
            <a:extLst>
              <a:ext uri="{FF2B5EF4-FFF2-40B4-BE49-F238E27FC236}">
                <a16:creationId xmlns:a16="http://schemas.microsoft.com/office/drawing/2014/main" id="{9EE371B4-A1D9-4EFE-8FE1-000495831E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617" y="4218281"/>
            <a:ext cx="546100"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solidFill>
                <a:schemeClr val="accent5"/>
              </a:solidFill>
              <a:effectLst/>
              <a:uLnTx/>
              <a:uFillTx/>
              <a:latin typeface="Calibri" panose="020F0502020204030204"/>
              <a:ea typeface="+mn-ea"/>
              <a:cs typeface="+mn-cs"/>
            </a:endParaRPr>
          </a:p>
        </p:txBody>
      </p:sp>
      <p:sp>
        <p:nvSpPr>
          <p:cNvPr id="31" name="Arc 30">
            <a:extLst>
              <a:ext uri="{FF2B5EF4-FFF2-40B4-BE49-F238E27FC236}">
                <a16:creationId xmlns:a16="http://schemas.microsoft.com/office/drawing/2014/main" id="{2E19C174-9C7C-461E-970B-4320199015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38539" y="3295432"/>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pic>
        <p:nvPicPr>
          <p:cNvPr id="5" name="Picture 4" descr="A close up of a plant&#10;&#10;Description automatically generated">
            <a:extLst>
              <a:ext uri="{FF2B5EF4-FFF2-40B4-BE49-F238E27FC236}">
                <a16:creationId xmlns:a16="http://schemas.microsoft.com/office/drawing/2014/main" id="{F050681B-2093-4ECF-A952-13BFA60D36B3}"/>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719138" y="1076325"/>
            <a:ext cx="5133975" cy="2490788"/>
          </a:xfrm>
          <a:prstGeom prst="rect">
            <a:avLst/>
          </a:prstGeom>
        </p:spPr>
      </p:pic>
      <p:pic>
        <p:nvPicPr>
          <p:cNvPr id="15" name="Picture 14">
            <a:extLst>
              <a:ext uri="{FF2B5EF4-FFF2-40B4-BE49-F238E27FC236}">
                <a16:creationId xmlns:a16="http://schemas.microsoft.com/office/drawing/2014/main" id="{F138D70C-F7F0-4815-996A-E9B6F2D4FF28}"/>
              </a:ext>
            </a:extLst>
          </p:cNvPr>
          <p:cNvPicPr>
            <a:picLocks noChangeAspect="1"/>
          </p:cNvPicPr>
          <p:nvPr/>
        </p:nvPicPr>
        <p:blipFill rotWithShape="1">
          <a:blip r:embed="rId4"/>
          <a:srcRect t="17450" r="-1" b="30699"/>
          <a:stretch/>
        </p:blipFill>
        <p:spPr>
          <a:xfrm>
            <a:off x="6647756" y="50124"/>
            <a:ext cx="3390900" cy="2490788"/>
          </a:xfrm>
          <a:custGeom>
            <a:avLst/>
            <a:gdLst/>
            <a:ahLst/>
            <a:cxnLst/>
            <a:rect l="l" t="t" r="r" b="b"/>
            <a:pathLst>
              <a:path w="4023360" h="2980240">
                <a:moveTo>
                  <a:pt x="248676" y="0"/>
                </a:moveTo>
                <a:lnTo>
                  <a:pt x="3774684" y="0"/>
                </a:lnTo>
                <a:lnTo>
                  <a:pt x="3780561" y="9674"/>
                </a:lnTo>
                <a:cubicBezTo>
                  <a:pt x="3935405" y="294716"/>
                  <a:pt x="4023360" y="621366"/>
                  <a:pt x="4023360" y="968560"/>
                </a:cubicBezTo>
                <a:cubicBezTo>
                  <a:pt x="4023360" y="2079580"/>
                  <a:pt x="3122700" y="2980240"/>
                  <a:pt x="2011680" y="2980240"/>
                </a:cubicBezTo>
                <a:cubicBezTo>
                  <a:pt x="900660" y="2980240"/>
                  <a:pt x="0" y="2079580"/>
                  <a:pt x="0" y="968560"/>
                </a:cubicBezTo>
                <a:cubicBezTo>
                  <a:pt x="0" y="621366"/>
                  <a:pt x="87955" y="294716"/>
                  <a:pt x="242799" y="9674"/>
                </a:cubicBezTo>
                <a:close/>
              </a:path>
            </a:pathLst>
          </a:custGeom>
        </p:spPr>
        <p:style>
          <a:lnRef idx="2">
            <a:schemeClr val="accent4">
              <a:shade val="50000"/>
            </a:schemeClr>
          </a:lnRef>
          <a:fillRef idx="1">
            <a:schemeClr val="accent4"/>
          </a:fillRef>
          <a:effectRef idx="0">
            <a:schemeClr val="accent4"/>
          </a:effectRef>
          <a:fontRef idx="minor">
            <a:schemeClr val="lt1"/>
          </a:fontRef>
        </p:style>
      </p:pic>
      <p:pic>
        <p:nvPicPr>
          <p:cNvPr id="14" name="Picture 13">
            <a:extLst>
              <a:ext uri="{FF2B5EF4-FFF2-40B4-BE49-F238E27FC236}">
                <a16:creationId xmlns:a16="http://schemas.microsoft.com/office/drawing/2014/main" id="{295C6455-509C-4D9E-B70B-9B9F7450C9EE}"/>
              </a:ext>
            </a:extLst>
          </p:cNvPr>
          <p:cNvPicPr>
            <a:picLocks noChangeAspect="1"/>
          </p:cNvPicPr>
          <p:nvPr/>
        </p:nvPicPr>
        <p:blipFill rotWithShape="1">
          <a:blip r:embed="rId5"/>
          <a:srcRect r="-2" b="13515"/>
          <a:stretch/>
        </p:blipFill>
        <p:spPr>
          <a:xfrm>
            <a:off x="10123487" y="1076325"/>
            <a:ext cx="2052638" cy="2490788"/>
          </a:xfrm>
          <a:custGeom>
            <a:avLst/>
            <a:gdLst/>
            <a:ahLst/>
            <a:cxnLst/>
            <a:rect l="l" t="t" r="r" b="b"/>
            <a:pathLst>
              <a:path w="4375105" h="5273507">
                <a:moveTo>
                  <a:pt x="2921508" y="0"/>
                </a:moveTo>
                <a:cubicBezTo>
                  <a:pt x="3425728" y="0"/>
                  <a:pt x="3900114" y="127735"/>
                  <a:pt x="4314072" y="352611"/>
                </a:cubicBezTo>
                <a:lnTo>
                  <a:pt x="4375105" y="389689"/>
                </a:lnTo>
                <a:lnTo>
                  <a:pt x="4375105" y="5273507"/>
                </a:lnTo>
                <a:lnTo>
                  <a:pt x="1193705" y="5273507"/>
                </a:lnTo>
                <a:lnTo>
                  <a:pt x="1063158" y="5175886"/>
                </a:lnTo>
                <a:cubicBezTo>
                  <a:pt x="413861" y="4640038"/>
                  <a:pt x="0" y="3829104"/>
                  <a:pt x="0" y="2921508"/>
                </a:cubicBezTo>
                <a:cubicBezTo>
                  <a:pt x="0" y="1308004"/>
                  <a:pt x="1308004" y="0"/>
                  <a:pt x="2921508" y="0"/>
                </a:cubicBezTo>
                <a:close/>
              </a:path>
            </a:pathLst>
          </a:custGeom>
        </p:spPr>
        <p:style>
          <a:lnRef idx="2">
            <a:schemeClr val="accent6">
              <a:shade val="50000"/>
            </a:schemeClr>
          </a:lnRef>
          <a:fillRef idx="1">
            <a:schemeClr val="accent6"/>
          </a:fillRef>
          <a:effectRef idx="0">
            <a:schemeClr val="accent6"/>
          </a:effectRef>
          <a:fontRef idx="minor">
            <a:schemeClr val="lt1"/>
          </a:fontRef>
        </p:style>
      </p:pic>
    </p:spTree>
    <p:extLst>
      <p:ext uri="{BB962C8B-B14F-4D97-AF65-F5344CB8AC3E}">
        <p14:creationId xmlns:p14="http://schemas.microsoft.com/office/powerpoint/2010/main" val="17414522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4E080-B824-4F4E-98CF-5A28C5E961A1}"/>
              </a:ext>
            </a:extLst>
          </p:cNvPr>
          <p:cNvSpPr>
            <a:spLocks noGrp="1"/>
          </p:cNvSpPr>
          <p:nvPr>
            <p:ph type="title"/>
          </p:nvPr>
        </p:nvSpPr>
        <p:spPr>
          <a:xfrm>
            <a:off x="838200" y="365125"/>
            <a:ext cx="10515600" cy="124202"/>
          </a:xfrm>
        </p:spPr>
        <p:txBody>
          <a:bodyPr>
            <a:noAutofit/>
          </a:bodyPr>
          <a:lstStyle/>
          <a:p>
            <a:r>
              <a:rPr lang="sr-Cyrl-RS" sz="1600" i="1" u="sng" dirty="0">
                <a:latin typeface="+mn-lt"/>
              </a:rPr>
              <a:t>Домаћи задатак</a:t>
            </a:r>
            <a:br>
              <a:rPr lang="sr-Cyrl-RS" sz="1600" dirty="0">
                <a:latin typeface="+mn-lt"/>
              </a:rPr>
            </a:br>
            <a:r>
              <a:rPr lang="sr-Cyrl-RS" sz="1600" dirty="0">
                <a:latin typeface="+mn-lt"/>
              </a:rPr>
              <a:t>1.</a:t>
            </a:r>
            <a:r>
              <a:rPr lang="sr-Cyrl-RS" sz="1600" dirty="0">
                <a:solidFill>
                  <a:schemeClr val="accent4">
                    <a:lumMod val="60000"/>
                    <a:lumOff val="40000"/>
                  </a:schemeClr>
                </a:solidFill>
                <a:latin typeface="+mn-lt"/>
              </a:rPr>
              <a:t>Наш пројекат:Трагом Јосифа Панчића</a:t>
            </a:r>
            <a:r>
              <a:rPr lang="sr-Latn-RS" sz="1600" dirty="0">
                <a:solidFill>
                  <a:schemeClr val="accent4">
                    <a:lumMod val="60000"/>
                    <a:lumOff val="40000"/>
                  </a:schemeClr>
                </a:solidFill>
                <a:latin typeface="+mn-lt"/>
              </a:rPr>
              <a:t>(</a:t>
            </a:r>
            <a:r>
              <a:rPr lang="sr-Cyrl-RS" sz="1600" dirty="0">
                <a:solidFill>
                  <a:schemeClr val="accent4">
                    <a:lumMod val="60000"/>
                    <a:lumOff val="40000"/>
                  </a:schemeClr>
                </a:solidFill>
                <a:latin typeface="+mn-lt"/>
              </a:rPr>
              <a:t>Хербаријумска сликовница)</a:t>
            </a:r>
            <a:br>
              <a:rPr lang="sr-Cyrl-RS" sz="1600" dirty="0">
                <a:latin typeface="+mn-lt"/>
              </a:rPr>
            </a:br>
            <a:r>
              <a:rPr lang="sr-Cyrl-RS" sz="1600" dirty="0">
                <a:latin typeface="+mn-lt"/>
              </a:rPr>
              <a:t>На следећем линку можете видети финални производ нашег мини пројекта</a:t>
            </a:r>
            <a:endParaRPr lang="en-US" sz="1600" dirty="0">
              <a:latin typeface="+mn-lt"/>
            </a:endParaRPr>
          </a:p>
        </p:txBody>
      </p:sp>
      <p:sp>
        <p:nvSpPr>
          <p:cNvPr id="3" name="Content Placeholder 2">
            <a:extLst>
              <a:ext uri="{FF2B5EF4-FFF2-40B4-BE49-F238E27FC236}">
                <a16:creationId xmlns:a16="http://schemas.microsoft.com/office/drawing/2014/main" id="{E8DFB084-7C45-494B-8994-079B9512935C}"/>
              </a:ext>
            </a:extLst>
          </p:cNvPr>
          <p:cNvSpPr>
            <a:spLocks noGrp="1"/>
          </p:cNvSpPr>
          <p:nvPr>
            <p:ph idx="1"/>
          </p:nvPr>
        </p:nvSpPr>
        <p:spPr>
          <a:xfrm>
            <a:off x="705035" y="776525"/>
            <a:ext cx="4763610" cy="515229"/>
          </a:xfrm>
        </p:spPr>
        <p:txBody>
          <a:bodyPr>
            <a:normAutofit/>
          </a:bodyPr>
          <a:lstStyle/>
          <a:p>
            <a:r>
              <a:rPr lang="en-US" sz="1600" dirty="0">
                <a:hlinkClick r:id="rId2"/>
              </a:rPr>
              <a:t>https://www.youtube.com/watch?v=_L-iyqjqW-M</a:t>
            </a:r>
            <a:endParaRPr lang="en-US" sz="1600" dirty="0"/>
          </a:p>
        </p:txBody>
      </p:sp>
      <p:pic>
        <p:nvPicPr>
          <p:cNvPr id="5" name="Picture 4" descr="A picture containing table&#10;&#10;Description automatically generated">
            <a:extLst>
              <a:ext uri="{FF2B5EF4-FFF2-40B4-BE49-F238E27FC236}">
                <a16:creationId xmlns:a16="http://schemas.microsoft.com/office/drawing/2014/main" id="{D80E442B-AE4A-47B0-9ADD-0E97A00D30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1198487"/>
            <a:ext cx="3289917" cy="1254934"/>
          </a:xfrm>
          <a:prstGeom prst="rect">
            <a:avLst/>
          </a:prstGeom>
        </p:spPr>
      </p:pic>
      <p:pic>
        <p:nvPicPr>
          <p:cNvPr id="7" name="Picture 6" descr="A close up of a piece of paper&#10;&#10;Description automatically generated">
            <a:extLst>
              <a:ext uri="{FF2B5EF4-FFF2-40B4-BE49-F238E27FC236}">
                <a16:creationId xmlns:a16="http://schemas.microsoft.com/office/drawing/2014/main" id="{622912A7-6635-4271-95EE-5884C7D8FC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92331" y="1182762"/>
            <a:ext cx="3407337" cy="1254934"/>
          </a:xfrm>
          <a:prstGeom prst="rect">
            <a:avLst/>
          </a:prstGeom>
        </p:spPr>
      </p:pic>
      <p:pic>
        <p:nvPicPr>
          <p:cNvPr id="8" name="Picture 7">
            <a:extLst>
              <a:ext uri="{FF2B5EF4-FFF2-40B4-BE49-F238E27FC236}">
                <a16:creationId xmlns:a16="http://schemas.microsoft.com/office/drawing/2014/main" id="{E8B0B4FD-6A50-4D2C-8F8F-08454CBCBF46}"/>
              </a:ext>
            </a:extLst>
          </p:cNvPr>
          <p:cNvPicPr>
            <a:picLocks noChangeAspect="1"/>
          </p:cNvPicPr>
          <p:nvPr/>
        </p:nvPicPr>
        <p:blipFill>
          <a:blip r:embed="rId5"/>
          <a:stretch>
            <a:fillRect/>
          </a:stretch>
        </p:blipFill>
        <p:spPr>
          <a:xfrm>
            <a:off x="-190501" y="5592381"/>
            <a:ext cx="2860245" cy="1411388"/>
          </a:xfrm>
          <a:prstGeom prst="rect">
            <a:avLst/>
          </a:prstGeom>
        </p:spPr>
      </p:pic>
      <p:sp>
        <p:nvSpPr>
          <p:cNvPr id="4" name="Rectangle 3">
            <a:extLst>
              <a:ext uri="{FF2B5EF4-FFF2-40B4-BE49-F238E27FC236}">
                <a16:creationId xmlns:a16="http://schemas.microsoft.com/office/drawing/2014/main" id="{AAEB18BB-EDE4-4540-AC51-AA88F83A4014}"/>
              </a:ext>
            </a:extLst>
          </p:cNvPr>
          <p:cNvSpPr/>
          <p:nvPr/>
        </p:nvSpPr>
        <p:spPr>
          <a:xfrm>
            <a:off x="705035" y="2461002"/>
            <a:ext cx="8172635" cy="3785652"/>
          </a:xfrm>
          <a:prstGeom prst="rect">
            <a:avLst/>
          </a:prstGeom>
        </p:spPr>
        <p:txBody>
          <a:bodyPr wrap="square">
            <a:spAutoFit/>
          </a:bodyPr>
          <a:lstStyle/>
          <a:p>
            <a:r>
              <a:rPr lang="ru-RU" sz="1600" dirty="0">
                <a:solidFill>
                  <a:srgbClr val="FF0000"/>
                </a:solidFill>
              </a:rPr>
              <a:t>За радозналце!</a:t>
            </a:r>
          </a:p>
          <a:p>
            <a:r>
              <a:rPr lang="ru-RU" sz="1600" dirty="0"/>
              <a:t>Ботаничка башта</a:t>
            </a:r>
          </a:p>
          <a:p>
            <a:r>
              <a:rPr lang="sr-Latn-RS" sz="1600" dirty="0"/>
              <a:t>	</a:t>
            </a:r>
            <a:r>
              <a:rPr lang="ru-RU" sz="1600" dirty="0"/>
              <a:t>Aко желиш да сазнаш нешто више о Ботаничкој башти Јевремовац </a:t>
            </a:r>
          </a:p>
          <a:p>
            <a:r>
              <a:rPr lang="ru-RU" sz="1600" dirty="0"/>
              <a:t>можеш очитати код </a:t>
            </a:r>
          </a:p>
          <a:p>
            <a:r>
              <a:rPr lang="ru-RU" sz="1600" dirty="0"/>
              <a:t>или на youtube укуцај Београдско благо:Ботаничка Башта Јевремовац</a:t>
            </a:r>
          </a:p>
          <a:p>
            <a:r>
              <a:rPr lang="ru-RU" sz="1600" dirty="0"/>
              <a:t>Линк:</a:t>
            </a:r>
            <a:r>
              <a:rPr lang="sr-Latn-RS" sz="1600" dirty="0"/>
              <a:t> </a:t>
            </a:r>
            <a:r>
              <a:rPr lang="en-US" sz="1600" dirty="0">
                <a:hlinkClick r:id="rId6"/>
              </a:rPr>
              <a:t>https://www.youtube.com/watch?v=0ECR4RNUIP0</a:t>
            </a:r>
            <a:endParaRPr lang="ru-RU" sz="1600" dirty="0"/>
          </a:p>
          <a:p>
            <a:endParaRPr lang="ru-RU" sz="1600" dirty="0"/>
          </a:p>
          <a:p>
            <a:endParaRPr lang="ru-RU" sz="1600" dirty="0"/>
          </a:p>
          <a:p>
            <a:r>
              <a:rPr lang="ru-RU" sz="1600" dirty="0"/>
              <a:t>Код:</a:t>
            </a:r>
          </a:p>
          <a:p>
            <a:endParaRPr lang="ru-RU" sz="1600" dirty="0"/>
          </a:p>
          <a:p>
            <a:r>
              <a:rPr lang="sr-Latn-RS" sz="1600" dirty="0"/>
              <a:t>	</a:t>
            </a:r>
            <a:r>
              <a:rPr lang="ru-RU" sz="1600" dirty="0"/>
              <a:t>На часу Света око нас говорили смо о лековитим биљкама које припадају групи самониклих биљака и чија  се лековита својства користе у медицинске сврхе. Неке од њих можемо наћи у околини и користимо их за припрему укусног напитка-чаја.</a:t>
            </a:r>
          </a:p>
          <a:p>
            <a:r>
              <a:rPr lang="ru-RU" sz="1600" dirty="0"/>
              <a:t>Уколико желиш да истажујеш природу и са неком старијом особом кренеш у бербу лековитог биља у следећем видеу можеш пронаћи упутство за брање лековитог биља.</a:t>
            </a:r>
          </a:p>
        </p:txBody>
      </p:sp>
      <p:pic>
        <p:nvPicPr>
          <p:cNvPr id="6" name="Picture 5">
            <a:extLst>
              <a:ext uri="{FF2B5EF4-FFF2-40B4-BE49-F238E27FC236}">
                <a16:creationId xmlns:a16="http://schemas.microsoft.com/office/drawing/2014/main" id="{32271769-7462-4F0C-815B-B315844EC788}"/>
              </a:ext>
            </a:extLst>
          </p:cNvPr>
          <p:cNvPicPr>
            <a:picLocks noChangeAspect="1"/>
          </p:cNvPicPr>
          <p:nvPr/>
        </p:nvPicPr>
        <p:blipFill>
          <a:blip r:embed="rId7"/>
          <a:stretch>
            <a:fillRect/>
          </a:stretch>
        </p:blipFill>
        <p:spPr>
          <a:xfrm>
            <a:off x="1541770" y="3970926"/>
            <a:ext cx="1012024" cy="1012024"/>
          </a:xfrm>
          <a:prstGeom prst="rect">
            <a:avLst/>
          </a:prstGeom>
        </p:spPr>
      </p:pic>
      <p:sp>
        <p:nvSpPr>
          <p:cNvPr id="9" name="Rectangle 8">
            <a:extLst>
              <a:ext uri="{FF2B5EF4-FFF2-40B4-BE49-F238E27FC236}">
                <a16:creationId xmlns:a16="http://schemas.microsoft.com/office/drawing/2014/main" id="{DC547A68-7922-4CD3-A1C9-8C6E58E1D018}"/>
              </a:ext>
            </a:extLst>
          </p:cNvPr>
          <p:cNvSpPr/>
          <p:nvPr/>
        </p:nvSpPr>
        <p:spPr>
          <a:xfrm>
            <a:off x="2509406" y="6140541"/>
            <a:ext cx="6096000" cy="646331"/>
          </a:xfrm>
          <a:prstGeom prst="rect">
            <a:avLst/>
          </a:prstGeom>
        </p:spPr>
        <p:txBody>
          <a:bodyPr>
            <a:spAutoFit/>
          </a:bodyPr>
          <a:lstStyle/>
          <a:p>
            <a:r>
              <a:rPr lang="sr-Cyrl-RS" dirty="0">
                <a:solidFill>
                  <a:schemeClr val="accent4"/>
                </a:solidFill>
              </a:rPr>
              <a:t>Упутство за правилно брање лековитог биља</a:t>
            </a:r>
          </a:p>
          <a:p>
            <a:r>
              <a:rPr lang="en-US" dirty="0">
                <a:hlinkClick r:id="rId8"/>
              </a:rPr>
              <a:t>https://www.youtube.com/watch?v=cOJpZa7aCDY</a:t>
            </a:r>
            <a:endParaRPr lang="en-US" dirty="0"/>
          </a:p>
        </p:txBody>
      </p:sp>
      <p:pic>
        <p:nvPicPr>
          <p:cNvPr id="10" name="Picture 9">
            <a:extLst>
              <a:ext uri="{FF2B5EF4-FFF2-40B4-BE49-F238E27FC236}">
                <a16:creationId xmlns:a16="http://schemas.microsoft.com/office/drawing/2014/main" id="{E80ECAB3-A36C-45F5-94A8-DB8992991DD4}"/>
              </a:ext>
            </a:extLst>
          </p:cNvPr>
          <p:cNvPicPr>
            <a:picLocks noChangeAspect="1"/>
          </p:cNvPicPr>
          <p:nvPr/>
        </p:nvPicPr>
        <p:blipFill>
          <a:blip r:embed="rId9"/>
          <a:stretch>
            <a:fillRect/>
          </a:stretch>
        </p:blipFill>
        <p:spPr>
          <a:xfrm>
            <a:off x="10867818" y="2879648"/>
            <a:ext cx="1109568" cy="1597290"/>
          </a:xfrm>
          <a:prstGeom prst="rect">
            <a:avLst/>
          </a:prstGeom>
        </p:spPr>
      </p:pic>
      <p:pic>
        <p:nvPicPr>
          <p:cNvPr id="11" name="Picture 10">
            <a:extLst>
              <a:ext uri="{FF2B5EF4-FFF2-40B4-BE49-F238E27FC236}">
                <a16:creationId xmlns:a16="http://schemas.microsoft.com/office/drawing/2014/main" id="{F3125A01-7570-4F2D-A385-DA9D1E417467}"/>
              </a:ext>
            </a:extLst>
          </p:cNvPr>
          <p:cNvPicPr>
            <a:picLocks noChangeAspect="1"/>
          </p:cNvPicPr>
          <p:nvPr/>
        </p:nvPicPr>
        <p:blipFill>
          <a:blip r:embed="rId10"/>
          <a:stretch>
            <a:fillRect/>
          </a:stretch>
        </p:blipFill>
        <p:spPr>
          <a:xfrm>
            <a:off x="8877670" y="5709929"/>
            <a:ext cx="1176291" cy="1176291"/>
          </a:xfrm>
          <a:prstGeom prst="rect">
            <a:avLst/>
          </a:prstGeom>
        </p:spPr>
      </p:pic>
    </p:spTree>
    <p:extLst>
      <p:ext uri="{BB962C8B-B14F-4D97-AF65-F5344CB8AC3E}">
        <p14:creationId xmlns:p14="http://schemas.microsoft.com/office/powerpoint/2010/main" val="28407574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A0977-1EAB-425A-B981-82315F708F69}"/>
              </a:ext>
            </a:extLst>
          </p:cNvPr>
          <p:cNvSpPr>
            <a:spLocks noGrp="1"/>
          </p:cNvSpPr>
          <p:nvPr>
            <p:ph type="title"/>
          </p:nvPr>
        </p:nvSpPr>
        <p:spPr/>
        <p:txBody>
          <a:bodyPr>
            <a:normAutofit fontScale="90000"/>
          </a:bodyPr>
          <a:lstStyle/>
          <a:p>
            <a:pPr marL="342900" lvl="0" indent="-342900">
              <a:lnSpc>
                <a:spcPct val="100000"/>
              </a:lnSpc>
              <a:spcBef>
                <a:spcPts val="0"/>
              </a:spcBef>
            </a:pPr>
            <a:r>
              <a:rPr lang="sr-Cyrl-RS" sz="2000" dirty="0">
                <a:solidFill>
                  <a:prstClr val="black"/>
                </a:solidFill>
                <a:latin typeface="Calibri" panose="020F0502020204030204"/>
                <a:ea typeface="+mn-ea"/>
                <a:cs typeface="+mn-cs"/>
              </a:rPr>
              <a:t>У циљу мотивације ученика припремљена је анимација</a:t>
            </a:r>
            <a:r>
              <a:rPr lang="sr-Latn-RS" sz="2000" dirty="0">
                <a:solidFill>
                  <a:prstClr val="black"/>
                </a:solidFill>
                <a:latin typeface="Calibri" panose="020F0502020204030204"/>
                <a:ea typeface="+mn-ea"/>
                <a:cs typeface="+mn-cs"/>
              </a:rPr>
              <a:t> </a:t>
            </a:r>
            <a:r>
              <a:rPr lang="sr-Cyrl-RS" sz="2000" dirty="0">
                <a:solidFill>
                  <a:prstClr val="black"/>
                </a:solidFill>
                <a:latin typeface="Calibri" panose="020F0502020204030204"/>
                <a:ea typeface="+mn-ea"/>
                <a:cs typeface="+mn-cs"/>
              </a:rPr>
              <a:t>у којој се говори о детињству значајнијих личности али и научника чије ће детињство бити описано у причи Десанке Максимовић </a:t>
            </a:r>
            <a:r>
              <a:rPr lang="sr-Latn-RS" sz="2000" dirty="0">
                <a:solidFill>
                  <a:prstClr val="black"/>
                </a:solidFill>
                <a:latin typeface="Calibri" panose="020F0502020204030204"/>
                <a:ea typeface="+mn-ea"/>
                <a:cs typeface="+mn-cs"/>
              </a:rPr>
              <a:t>„</a:t>
            </a:r>
            <a:r>
              <a:rPr lang="sr-Cyrl-RS" sz="2000" dirty="0">
                <a:solidFill>
                  <a:prstClr val="black"/>
                </a:solidFill>
                <a:latin typeface="Calibri" panose="020F0502020204030204"/>
                <a:ea typeface="+mn-ea"/>
                <a:cs typeface="+mn-cs"/>
              </a:rPr>
              <a:t>Траве говоре бакиним гласом</a:t>
            </a:r>
            <a:r>
              <a:rPr lang="sr-Latn-RS" sz="2000" dirty="0">
                <a:solidFill>
                  <a:prstClr val="black"/>
                </a:solidFill>
                <a:latin typeface="Calibri" panose="020F0502020204030204"/>
                <a:ea typeface="+mn-ea"/>
                <a:cs typeface="+mn-cs"/>
              </a:rPr>
              <a:t>“</a:t>
            </a:r>
            <a:r>
              <a:rPr lang="sr-Cyrl-RS" sz="2000" dirty="0">
                <a:solidFill>
                  <a:prstClr val="black"/>
                </a:solidFill>
                <a:latin typeface="Calibri" panose="020F0502020204030204"/>
                <a:ea typeface="+mn-ea"/>
                <a:cs typeface="+mn-cs"/>
              </a:rPr>
              <a:t>.</a:t>
            </a:r>
            <a:br>
              <a:rPr lang="sr-Cyrl-RS" sz="2000" dirty="0">
                <a:solidFill>
                  <a:prstClr val="black"/>
                </a:solidFill>
                <a:latin typeface="Calibri" panose="020F0502020204030204"/>
                <a:ea typeface="+mn-ea"/>
                <a:cs typeface="+mn-cs"/>
              </a:rPr>
            </a:br>
            <a:endParaRPr lang="en-US" dirty="0"/>
          </a:p>
        </p:txBody>
      </p:sp>
      <p:pic>
        <p:nvPicPr>
          <p:cNvPr id="4" name="video-694eeaa980e24850f984ce69e32418ed-V">
            <a:hlinkClick r:id="" action="ppaction://media"/>
            <a:extLst>
              <a:ext uri="{FF2B5EF4-FFF2-40B4-BE49-F238E27FC236}">
                <a16:creationId xmlns:a16="http://schemas.microsoft.com/office/drawing/2014/main" id="{EECC0AA5-B378-4C99-9450-C1B37AC6F59A}"/>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838200" y="1328937"/>
            <a:ext cx="9835718" cy="5529063"/>
          </a:xfrm>
        </p:spPr>
      </p:pic>
    </p:spTree>
    <p:extLst>
      <p:ext uri="{BB962C8B-B14F-4D97-AF65-F5344CB8AC3E}">
        <p14:creationId xmlns:p14="http://schemas.microsoft.com/office/powerpoint/2010/main" val="376513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127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DF1DF9-9691-47BC-ABAA-74AF838A3EC7}"/>
              </a:ext>
            </a:extLst>
          </p:cNvPr>
          <p:cNvSpPr>
            <a:spLocks noGrp="1"/>
          </p:cNvSpPr>
          <p:nvPr>
            <p:ph type="title"/>
          </p:nvPr>
        </p:nvSpPr>
        <p:spPr>
          <a:xfrm>
            <a:off x="2466974" y="995982"/>
            <a:ext cx="6048375" cy="629975"/>
          </a:xfrm>
        </p:spPr>
        <p:txBody>
          <a:bodyPr>
            <a:normAutofit/>
          </a:bodyPr>
          <a:lstStyle/>
          <a:p>
            <a:r>
              <a:rPr lang="sr-Cyrl-RS" sz="3200" dirty="0">
                <a:solidFill>
                  <a:schemeClr val="accent4">
                    <a:lumMod val="60000"/>
                    <a:lumOff val="40000"/>
                  </a:schemeClr>
                </a:solidFill>
                <a:latin typeface="+mn-lt"/>
              </a:rPr>
              <a:t>О писцу:</a:t>
            </a:r>
            <a:endParaRPr lang="en-US" sz="3200" dirty="0">
              <a:solidFill>
                <a:schemeClr val="accent4">
                  <a:lumMod val="60000"/>
                  <a:lumOff val="40000"/>
                </a:schemeClr>
              </a:solidFill>
              <a:latin typeface="+mn-lt"/>
            </a:endParaRPr>
          </a:p>
        </p:txBody>
      </p:sp>
      <p:sp>
        <p:nvSpPr>
          <p:cNvPr id="3" name="Content Placeholder 2">
            <a:extLst>
              <a:ext uri="{FF2B5EF4-FFF2-40B4-BE49-F238E27FC236}">
                <a16:creationId xmlns:a16="http://schemas.microsoft.com/office/drawing/2014/main" id="{71E6711E-D9EF-48F3-8550-EFEF6CF1D4D9}"/>
              </a:ext>
            </a:extLst>
          </p:cNvPr>
          <p:cNvSpPr>
            <a:spLocks noGrp="1"/>
          </p:cNvSpPr>
          <p:nvPr>
            <p:ph idx="1"/>
          </p:nvPr>
        </p:nvSpPr>
        <p:spPr>
          <a:xfrm>
            <a:off x="838200" y="1825625"/>
            <a:ext cx="7677149" cy="2844029"/>
          </a:xfrm>
        </p:spPr>
        <p:txBody>
          <a:bodyPr>
            <a:normAutofit/>
          </a:bodyPr>
          <a:lstStyle/>
          <a:p>
            <a:pPr lvl="1" algn="just"/>
            <a:r>
              <a:rPr lang="ru-RU" sz="2000" dirty="0"/>
              <a:t>Десанка Максимовић једна од најзачајнијих српских писаца рођена је у Рабровици код Ваљева, 16. мај 1898 — Београд, 11. фебруар 1993</a:t>
            </a:r>
            <a:r>
              <a:rPr lang="sr-Latn-RS" sz="2000" dirty="0"/>
              <a:t>.</a:t>
            </a:r>
            <a:r>
              <a:rPr lang="ru-RU" sz="2000" dirty="0"/>
              <a:t>) била је српска песникиња, професорка књижевности и академик Српске академије наука и уметности. </a:t>
            </a:r>
          </a:p>
          <a:p>
            <a:pPr lvl="1" algn="just"/>
            <a:r>
              <a:rPr lang="ru-RU" sz="2000" dirty="0"/>
              <a:t>Ове школске године смо радили бајке Десанке Максимовић </a:t>
            </a:r>
            <a:r>
              <a:rPr lang="sr-Latn-RS" sz="2000" dirty="0"/>
              <a:t>„</a:t>
            </a:r>
            <a:r>
              <a:rPr lang="ru-RU" sz="2000" dirty="0"/>
              <a:t>Бајка о лабуду</a:t>
            </a:r>
            <a:r>
              <a:rPr lang="sr-Latn-RS" sz="2000" dirty="0"/>
              <a:t>“</a:t>
            </a:r>
            <a:r>
              <a:rPr lang="ru-RU" sz="2000" dirty="0"/>
              <a:t>, </a:t>
            </a:r>
            <a:r>
              <a:rPr lang="sr-Latn-RS" sz="2000" dirty="0"/>
              <a:t>„</a:t>
            </a:r>
            <a:r>
              <a:rPr lang="ru-RU" sz="2000" dirty="0"/>
              <a:t>Сликарка Зима</a:t>
            </a:r>
            <a:r>
              <a:rPr lang="sr-Latn-RS" sz="2000" dirty="0"/>
              <a:t>“</a:t>
            </a:r>
            <a:r>
              <a:rPr lang="ru-RU" sz="2000" dirty="0"/>
              <a:t>, </a:t>
            </a:r>
            <a:r>
              <a:rPr lang="sr-Latn-RS" sz="2000" dirty="0"/>
              <a:t>„</a:t>
            </a:r>
            <a:r>
              <a:rPr lang="ru-RU" sz="2000" dirty="0"/>
              <a:t>Три патуљка</a:t>
            </a:r>
            <a:r>
              <a:rPr lang="sr-Latn-RS" sz="2000" dirty="0"/>
              <a:t>“</a:t>
            </a:r>
            <a:r>
              <a:rPr lang="ru-RU" sz="2000" dirty="0"/>
              <a:t>, </a:t>
            </a:r>
            <a:r>
              <a:rPr lang="sr-Latn-RS" sz="2000" dirty="0"/>
              <a:t>„</a:t>
            </a:r>
            <a:r>
              <a:rPr lang="ru-RU" sz="2000" dirty="0"/>
              <a:t>Божић Батини цртежи</a:t>
            </a:r>
            <a:r>
              <a:rPr lang="sr-Latn-RS" sz="2000" dirty="0"/>
              <a:t>“</a:t>
            </a:r>
            <a:r>
              <a:rPr lang="ru-RU" sz="2000" dirty="0"/>
              <a:t>, </a:t>
            </a:r>
            <a:r>
              <a:rPr lang="sr-Latn-RS" sz="2000" dirty="0"/>
              <a:t>„</a:t>
            </a:r>
            <a:r>
              <a:rPr lang="ru-RU" sz="2000" dirty="0"/>
              <a:t>Кћи вилиног коњица</a:t>
            </a:r>
            <a:r>
              <a:rPr lang="sr-Latn-RS" sz="2000" dirty="0"/>
              <a:t>“</a:t>
            </a:r>
            <a:r>
              <a:rPr lang="ru-RU" sz="2000" dirty="0"/>
              <a:t>...</a:t>
            </a:r>
            <a:endParaRPr lang="en-US" sz="2000" dirty="0"/>
          </a:p>
        </p:txBody>
      </p:sp>
      <p:pic>
        <p:nvPicPr>
          <p:cNvPr id="4" name="Picture 3">
            <a:extLst>
              <a:ext uri="{FF2B5EF4-FFF2-40B4-BE49-F238E27FC236}">
                <a16:creationId xmlns:a16="http://schemas.microsoft.com/office/drawing/2014/main" id="{D2A96C50-CBE4-4CF7-9D0F-415BDB5E162A}"/>
              </a:ext>
            </a:extLst>
          </p:cNvPr>
          <p:cNvPicPr>
            <a:picLocks noChangeAspect="1"/>
          </p:cNvPicPr>
          <p:nvPr/>
        </p:nvPicPr>
        <p:blipFill>
          <a:blip r:embed="rId2"/>
          <a:stretch>
            <a:fillRect/>
          </a:stretch>
        </p:blipFill>
        <p:spPr>
          <a:xfrm>
            <a:off x="0" y="74115"/>
            <a:ext cx="2364002" cy="1751510"/>
          </a:xfrm>
          <a:prstGeom prst="rect">
            <a:avLst/>
          </a:prstGeom>
        </p:spPr>
      </p:pic>
      <p:pic>
        <p:nvPicPr>
          <p:cNvPr id="6" name="Picture 5">
            <a:extLst>
              <a:ext uri="{FF2B5EF4-FFF2-40B4-BE49-F238E27FC236}">
                <a16:creationId xmlns:a16="http://schemas.microsoft.com/office/drawing/2014/main" id="{337F06CD-06BA-4AA7-A4D4-F6A311BEDBCF}"/>
              </a:ext>
            </a:extLst>
          </p:cNvPr>
          <p:cNvPicPr>
            <a:picLocks noChangeAspect="1"/>
          </p:cNvPicPr>
          <p:nvPr/>
        </p:nvPicPr>
        <p:blipFill>
          <a:blip r:embed="rId3"/>
          <a:stretch>
            <a:fillRect/>
          </a:stretch>
        </p:blipFill>
        <p:spPr>
          <a:xfrm>
            <a:off x="9077322" y="995982"/>
            <a:ext cx="2649397" cy="3532531"/>
          </a:xfrm>
          <a:prstGeom prst="rect">
            <a:avLst/>
          </a:prstGeom>
        </p:spPr>
      </p:pic>
      <p:pic>
        <p:nvPicPr>
          <p:cNvPr id="7" name="Picture 6">
            <a:extLst>
              <a:ext uri="{FF2B5EF4-FFF2-40B4-BE49-F238E27FC236}">
                <a16:creationId xmlns:a16="http://schemas.microsoft.com/office/drawing/2014/main" id="{DA3150C4-B8F2-4B2B-8358-1A880AB0B886}"/>
              </a:ext>
            </a:extLst>
          </p:cNvPr>
          <p:cNvPicPr>
            <a:picLocks noChangeAspect="1"/>
          </p:cNvPicPr>
          <p:nvPr/>
        </p:nvPicPr>
        <p:blipFill>
          <a:blip r:embed="rId4"/>
          <a:stretch>
            <a:fillRect/>
          </a:stretch>
        </p:blipFill>
        <p:spPr>
          <a:xfrm>
            <a:off x="0" y="6061686"/>
            <a:ext cx="1396105" cy="688908"/>
          </a:xfrm>
          <a:prstGeom prst="rect">
            <a:avLst/>
          </a:prstGeom>
        </p:spPr>
      </p:pic>
      <p:sp>
        <p:nvSpPr>
          <p:cNvPr id="9" name="Rectangle 8">
            <a:extLst>
              <a:ext uri="{FF2B5EF4-FFF2-40B4-BE49-F238E27FC236}">
                <a16:creationId xmlns:a16="http://schemas.microsoft.com/office/drawing/2014/main" id="{E430729B-26D9-4260-9856-8B89FD188589}"/>
              </a:ext>
            </a:extLst>
          </p:cNvPr>
          <p:cNvSpPr/>
          <p:nvPr/>
        </p:nvSpPr>
        <p:spPr>
          <a:xfrm>
            <a:off x="1400173" y="4422310"/>
            <a:ext cx="7953376" cy="646331"/>
          </a:xfrm>
          <a:prstGeom prst="rect">
            <a:avLst/>
          </a:prstGeom>
        </p:spPr>
        <p:txBody>
          <a:bodyPr wrap="square">
            <a:spAutoFit/>
          </a:bodyPr>
          <a:lstStyle/>
          <a:p>
            <a:r>
              <a:rPr lang="sr-Cyrl-RS" dirty="0"/>
              <a:t>Упознајмо се са тим научником</a:t>
            </a:r>
            <a:r>
              <a:rPr lang="sr-Latn-RS" dirty="0"/>
              <a:t> </a:t>
            </a:r>
            <a:r>
              <a:rPr lang="sr-Cyrl-RS" dirty="0"/>
              <a:t>који је описан у причи “Траве говоре бакиним језиком“.</a:t>
            </a:r>
            <a:endParaRPr lang="sr-Latn-RS" dirty="0"/>
          </a:p>
        </p:txBody>
      </p:sp>
      <p:pic>
        <p:nvPicPr>
          <p:cNvPr id="10" name="Picture 9">
            <a:extLst>
              <a:ext uri="{FF2B5EF4-FFF2-40B4-BE49-F238E27FC236}">
                <a16:creationId xmlns:a16="http://schemas.microsoft.com/office/drawing/2014/main" id="{7FC8F993-79A7-4FA3-A63A-D325A1D9BCCC}"/>
              </a:ext>
            </a:extLst>
          </p:cNvPr>
          <p:cNvPicPr>
            <a:picLocks noChangeAspect="1"/>
          </p:cNvPicPr>
          <p:nvPr/>
        </p:nvPicPr>
        <p:blipFill>
          <a:blip r:embed="rId5"/>
          <a:stretch>
            <a:fillRect/>
          </a:stretch>
        </p:blipFill>
        <p:spPr>
          <a:xfrm>
            <a:off x="10182687" y="4669654"/>
            <a:ext cx="933056" cy="933056"/>
          </a:xfrm>
          <a:prstGeom prst="rect">
            <a:avLst/>
          </a:prstGeom>
        </p:spPr>
      </p:pic>
      <p:sp>
        <p:nvSpPr>
          <p:cNvPr id="11" name="Rectangle 10">
            <a:extLst>
              <a:ext uri="{FF2B5EF4-FFF2-40B4-BE49-F238E27FC236}">
                <a16:creationId xmlns:a16="http://schemas.microsoft.com/office/drawing/2014/main" id="{1E8B14A8-2BB8-489D-8A03-842972C342B6}"/>
              </a:ext>
            </a:extLst>
          </p:cNvPr>
          <p:cNvSpPr/>
          <p:nvPr/>
        </p:nvSpPr>
        <p:spPr>
          <a:xfrm>
            <a:off x="2670395" y="74115"/>
            <a:ext cx="7352494" cy="923330"/>
          </a:xfrm>
          <a:prstGeom prst="rect">
            <a:avLst/>
          </a:prstGeom>
        </p:spPr>
        <p:txBody>
          <a:bodyPr wrap="square">
            <a:spAutoFit/>
          </a:bodyPr>
          <a:lstStyle/>
          <a:p>
            <a:r>
              <a:rPr lang="ru-RU" dirty="0"/>
              <a:t>Данас ћемо читати још једну лепу причу коју је написала Десанка Максимовић. У њој се описује детињство знаменитог српског биолога Јосифа Панчића.</a:t>
            </a:r>
          </a:p>
        </p:txBody>
      </p:sp>
      <p:sp>
        <p:nvSpPr>
          <p:cNvPr id="5" name="Rectangle 4">
            <a:extLst>
              <a:ext uri="{FF2B5EF4-FFF2-40B4-BE49-F238E27FC236}">
                <a16:creationId xmlns:a16="http://schemas.microsoft.com/office/drawing/2014/main" id="{E0F9AD91-DEC1-4ADF-A9C6-B9E06C67884F}"/>
              </a:ext>
            </a:extLst>
          </p:cNvPr>
          <p:cNvSpPr/>
          <p:nvPr/>
        </p:nvSpPr>
        <p:spPr>
          <a:xfrm>
            <a:off x="1316467" y="5011165"/>
            <a:ext cx="4871655" cy="369332"/>
          </a:xfrm>
          <a:prstGeom prst="rect">
            <a:avLst/>
          </a:prstGeom>
        </p:spPr>
        <p:txBody>
          <a:bodyPr wrap="none">
            <a:spAutoFit/>
          </a:bodyPr>
          <a:lstStyle/>
          <a:p>
            <a:r>
              <a:rPr lang="en-US" dirty="0">
                <a:hlinkClick r:id="rId6"/>
              </a:rPr>
              <a:t>https://www.youtube.com/watch?v=40dvxkUgKEI</a:t>
            </a:r>
            <a:endParaRPr lang="en-US" dirty="0"/>
          </a:p>
        </p:txBody>
      </p:sp>
    </p:spTree>
    <p:extLst>
      <p:ext uri="{BB962C8B-B14F-4D97-AF65-F5344CB8AC3E}">
        <p14:creationId xmlns:p14="http://schemas.microsoft.com/office/powerpoint/2010/main" val="34840224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pic>
        <p:nvPicPr>
          <p:cNvPr id="6" name="Picture 5" descr="A picture containing table, sitting, flower, white&#10;&#10;Description automatically generated">
            <a:extLst>
              <a:ext uri="{FF2B5EF4-FFF2-40B4-BE49-F238E27FC236}">
                <a16:creationId xmlns:a16="http://schemas.microsoft.com/office/drawing/2014/main" id="{3BCC153A-81E3-4C1B-9FAF-88E7B6D0A271}"/>
              </a:ext>
            </a:extLst>
          </p:cNvPr>
          <p:cNvPicPr>
            <a:picLocks noChangeAspect="1"/>
          </p:cNvPicPr>
          <p:nvPr/>
        </p:nvPicPr>
        <p:blipFill rotWithShape="1">
          <a:blip r:embed="rId2">
            <a:extLst>
              <a:ext uri="{28A0092B-C50C-407E-A947-70E740481C1C}">
                <a14:useLocalDpi xmlns:a14="http://schemas.microsoft.com/office/drawing/2010/main" val="0"/>
              </a:ext>
            </a:extLst>
          </a:blip>
          <a:srcRect t="423" r="-1" b="15144"/>
          <a:stretch/>
        </p:blipFill>
        <p:spPr>
          <a:xfrm>
            <a:off x="617210" y="175712"/>
            <a:ext cx="2859794" cy="2971800"/>
          </a:xfrm>
          <a:prstGeom prst="rect">
            <a:avLst/>
          </a:prstGeom>
          <a:ln w="38100">
            <a:solidFill>
              <a:schemeClr val="bg1"/>
            </a:solidFill>
          </a:ln>
        </p:spPr>
      </p:pic>
      <p:pic>
        <p:nvPicPr>
          <p:cNvPr id="2" name="Picture 1">
            <a:extLst>
              <a:ext uri="{FF2B5EF4-FFF2-40B4-BE49-F238E27FC236}">
                <a16:creationId xmlns:a16="http://schemas.microsoft.com/office/drawing/2014/main" id="{68AD89FB-F5FA-4335-98B2-E017902C0432}"/>
              </a:ext>
            </a:extLst>
          </p:cNvPr>
          <p:cNvPicPr>
            <a:picLocks noChangeAspect="1"/>
          </p:cNvPicPr>
          <p:nvPr/>
        </p:nvPicPr>
        <p:blipFill>
          <a:blip r:embed="rId3"/>
          <a:stretch>
            <a:fillRect/>
          </a:stretch>
        </p:blipFill>
        <p:spPr>
          <a:xfrm>
            <a:off x="3766795" y="149063"/>
            <a:ext cx="2466593" cy="2971800"/>
          </a:xfrm>
          <a:prstGeom prst="rect">
            <a:avLst/>
          </a:prstGeom>
          <a:ln w="38100">
            <a:solidFill>
              <a:schemeClr val="bg1"/>
            </a:solidFill>
          </a:ln>
        </p:spPr>
        <p:style>
          <a:lnRef idx="2">
            <a:schemeClr val="accent6">
              <a:shade val="50000"/>
            </a:schemeClr>
          </a:lnRef>
          <a:fillRef idx="1">
            <a:schemeClr val="accent6"/>
          </a:fillRef>
          <a:effectRef idx="0">
            <a:schemeClr val="accent6"/>
          </a:effectRef>
          <a:fontRef idx="minor">
            <a:schemeClr val="lt1"/>
          </a:fontRef>
        </p:style>
      </p:pic>
      <p:cxnSp>
        <p:nvCxnSpPr>
          <p:cNvPr id="34" name="Straight Connector 33">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745298" y="2026340"/>
            <a:ext cx="5446702"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2" name="Picture 11" descr="An old stone building&#10;&#10;Description automatically generated">
            <a:extLst>
              <a:ext uri="{FF2B5EF4-FFF2-40B4-BE49-F238E27FC236}">
                <a16:creationId xmlns:a16="http://schemas.microsoft.com/office/drawing/2014/main" id="{3194AB49-FDBD-4B6C-ACD0-38B239A9D2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6728" y="3818384"/>
            <a:ext cx="2770276" cy="2518919"/>
          </a:xfrm>
          <a:prstGeom prst="rect">
            <a:avLst/>
          </a:prstGeom>
          <a:ln w="38100">
            <a:solidFill>
              <a:schemeClr val="bg1"/>
            </a:solidFill>
          </a:ln>
        </p:spPr>
      </p:pic>
      <p:cxnSp>
        <p:nvCxnSpPr>
          <p:cNvPr id="36" name="Straight Connector 35">
            <a:extLst>
              <a:ext uri="{FF2B5EF4-FFF2-40B4-BE49-F238E27FC236}">
                <a16:creationId xmlns:a16="http://schemas.microsoft.com/office/drawing/2014/main" id="{B7188D9B-1674-419B-A379-D1632A7EC3A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4776" y="0"/>
            <a:ext cx="0" cy="685800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8" name="Picture 7" descr="A plant in a garden&#10;&#10;Description automatically generated">
            <a:extLst>
              <a:ext uri="{FF2B5EF4-FFF2-40B4-BE49-F238E27FC236}">
                <a16:creationId xmlns:a16="http://schemas.microsoft.com/office/drawing/2014/main" id="{074FBAE3-5D1B-47B9-B161-34BCCF6B75D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81809" y="3818384"/>
            <a:ext cx="2466593" cy="1539207"/>
          </a:xfrm>
          <a:prstGeom prst="rect">
            <a:avLst/>
          </a:prstGeom>
          <a:ln w="38100">
            <a:solidFill>
              <a:schemeClr val="bg1"/>
            </a:solidFill>
          </a:ln>
          <a:scene3d>
            <a:camera prst="orthographicFront"/>
            <a:lightRig rig="contrasting" dir="t">
              <a:rot lat="0" lon="0" rev="3000000"/>
            </a:lightRig>
          </a:scene3d>
          <a:sp3d contourW="7620">
            <a:bevelT w="95250" h="31750"/>
            <a:contourClr>
              <a:srgbClr val="333333"/>
            </a:contourClr>
          </a:sp3d>
        </p:spPr>
      </p:pic>
      <p:sp>
        <p:nvSpPr>
          <p:cNvPr id="3" name="Content Placeholder 2">
            <a:extLst>
              <a:ext uri="{FF2B5EF4-FFF2-40B4-BE49-F238E27FC236}">
                <a16:creationId xmlns:a16="http://schemas.microsoft.com/office/drawing/2014/main" id="{E3F62CDC-372A-4A5E-B9CD-47A5DFC5F4E8}"/>
              </a:ext>
            </a:extLst>
          </p:cNvPr>
          <p:cNvSpPr>
            <a:spLocks noGrp="1"/>
          </p:cNvSpPr>
          <p:nvPr>
            <p:ph idx="1"/>
          </p:nvPr>
        </p:nvSpPr>
        <p:spPr>
          <a:xfrm>
            <a:off x="6626731" y="232862"/>
            <a:ext cx="5141898" cy="5829300"/>
          </a:xfrm>
        </p:spPr>
        <p:txBody>
          <a:bodyPr>
            <a:normAutofit/>
          </a:bodyPr>
          <a:lstStyle/>
          <a:p>
            <a:pPr marL="0" indent="0" algn="just">
              <a:buNone/>
            </a:pPr>
            <a:r>
              <a:rPr lang="sr-Cyrl-RS" sz="1100" dirty="0">
                <a:solidFill>
                  <a:schemeClr val="bg1"/>
                </a:solidFill>
              </a:rPr>
              <a:t>•</a:t>
            </a:r>
            <a:r>
              <a:rPr lang="sr-Cyrl-RS" sz="1800" dirty="0">
                <a:solidFill>
                  <a:schemeClr val="bg1"/>
                </a:solidFill>
              </a:rPr>
              <a:t>	</a:t>
            </a:r>
            <a:r>
              <a:rPr lang="sr-Cyrl-RS" sz="1800" dirty="0">
                <a:solidFill>
                  <a:schemeClr val="accent4">
                    <a:lumMod val="60000"/>
                    <a:lumOff val="40000"/>
                  </a:schemeClr>
                </a:solidFill>
              </a:rPr>
              <a:t>О научнику Јосифу Панчићу:</a:t>
            </a:r>
            <a:endParaRPr lang="en-US" sz="1800" dirty="0">
              <a:solidFill>
                <a:schemeClr val="accent4">
                  <a:lumMod val="60000"/>
                  <a:lumOff val="40000"/>
                </a:schemeClr>
              </a:solidFill>
            </a:endParaRPr>
          </a:p>
          <a:p>
            <a:pPr marL="0" indent="0" algn="just">
              <a:buNone/>
            </a:pPr>
            <a:r>
              <a:rPr lang="sr-Cyrl-RS" sz="1800" dirty="0">
                <a:solidFill>
                  <a:schemeClr val="bg1"/>
                </a:solidFill>
              </a:rPr>
              <a:t> 	</a:t>
            </a:r>
          </a:p>
          <a:p>
            <a:pPr marL="0" indent="0" algn="just">
              <a:buNone/>
            </a:pPr>
            <a:r>
              <a:rPr lang="sr-Cyrl-RS" sz="1800" dirty="0">
                <a:solidFill>
                  <a:schemeClr val="bg1"/>
                </a:solidFill>
              </a:rPr>
              <a:t>	Јосиф Панчић је рођен у Угрини (данашња Хрватска) живео у периоду од 1814. до 1888. године. Био је лекар и посебно је изучавао лековито биље како би га примењивао у лечењу болесника. Открио је нову врсту четинара, која је по њему добила назив Панчићева оморика. Обилазио је сваки кутак Србије прикупљао и бележио биљке. 1847.се попео на Ртањ, а у Злоту је пронашао (</a:t>
            </a:r>
            <a:r>
              <a:rPr lang="sr-Latn-RS" sz="1800" dirty="0">
                <a:solidFill>
                  <a:schemeClr val="bg1"/>
                </a:solidFill>
              </a:rPr>
              <a:t>Ramonda Serbiku). </a:t>
            </a:r>
            <a:endParaRPr lang="sr-Cyrl-RS" sz="1800" dirty="0">
              <a:solidFill>
                <a:schemeClr val="bg1"/>
              </a:solidFill>
            </a:endParaRPr>
          </a:p>
          <a:p>
            <a:pPr marL="0" indent="0" algn="just">
              <a:buNone/>
            </a:pPr>
            <a:r>
              <a:rPr lang="sr-Cyrl-RS" sz="1800" dirty="0">
                <a:solidFill>
                  <a:schemeClr val="bg1"/>
                </a:solidFill>
              </a:rPr>
              <a:t>Захваљујући њему је отворена Ботаничка башта Јевремовац у Београду. У њиховој библиотеци се налази хербаријум Јосифа Панчића. </a:t>
            </a:r>
          </a:p>
          <a:p>
            <a:pPr marL="0" indent="0" algn="just">
              <a:buNone/>
            </a:pPr>
            <a:r>
              <a:rPr lang="sr-Cyrl-RS" sz="1800" dirty="0">
                <a:solidFill>
                  <a:schemeClr val="bg1"/>
                </a:solidFill>
              </a:rPr>
              <a:t>Жеља му је била да након смрти буде сахрањен на Копаонику. Врх те планине носи назив по њему, Панчићев врх. </a:t>
            </a:r>
            <a:endParaRPr lang="en-US" sz="1800" dirty="0">
              <a:solidFill>
                <a:schemeClr val="bg1"/>
              </a:solidFill>
            </a:endParaRPr>
          </a:p>
          <a:p>
            <a:pPr marL="0" indent="0">
              <a:buNone/>
            </a:pPr>
            <a:endParaRPr lang="en-US" sz="1100" dirty="0">
              <a:solidFill>
                <a:schemeClr val="bg1"/>
              </a:solidFill>
            </a:endParaRPr>
          </a:p>
        </p:txBody>
      </p:sp>
      <p:sp>
        <p:nvSpPr>
          <p:cNvPr id="5" name="TextBox 4">
            <a:extLst>
              <a:ext uri="{FF2B5EF4-FFF2-40B4-BE49-F238E27FC236}">
                <a16:creationId xmlns:a16="http://schemas.microsoft.com/office/drawing/2014/main" id="{993A44A2-1F8A-4E7E-AEF3-F8E01EED3A9A}"/>
              </a:ext>
            </a:extLst>
          </p:cNvPr>
          <p:cNvSpPr txBox="1"/>
          <p:nvPr/>
        </p:nvSpPr>
        <p:spPr>
          <a:xfrm>
            <a:off x="654775" y="3269926"/>
            <a:ext cx="2822229" cy="369332"/>
          </a:xfrm>
          <a:prstGeom prst="rect">
            <a:avLst/>
          </a:prstGeom>
          <a:solidFill>
            <a:schemeClr val="accent6"/>
          </a:solidFill>
          <a:ln w="38100">
            <a:solidFill>
              <a:schemeClr val="bg1"/>
            </a:solidFill>
          </a:ln>
        </p:spPr>
        <p:txBody>
          <a:bodyPr wrap="square" rtlCol="0">
            <a:spAutoFit/>
          </a:bodyPr>
          <a:lstStyle/>
          <a:p>
            <a:pPr algn="ctr"/>
            <a:r>
              <a:rPr lang="sr-Cyrl-RS" dirty="0"/>
              <a:t> Рамонда</a:t>
            </a:r>
            <a:endParaRPr lang="en-US" dirty="0"/>
          </a:p>
        </p:txBody>
      </p:sp>
      <p:sp>
        <p:nvSpPr>
          <p:cNvPr id="7" name="TextBox 6">
            <a:extLst>
              <a:ext uri="{FF2B5EF4-FFF2-40B4-BE49-F238E27FC236}">
                <a16:creationId xmlns:a16="http://schemas.microsoft.com/office/drawing/2014/main" id="{E6803AEA-24BB-42A9-A8DA-51FF42C184BD}"/>
              </a:ext>
            </a:extLst>
          </p:cNvPr>
          <p:cNvSpPr txBox="1"/>
          <p:nvPr/>
        </p:nvSpPr>
        <p:spPr>
          <a:xfrm>
            <a:off x="3766795" y="3278299"/>
            <a:ext cx="2436566" cy="369332"/>
          </a:xfrm>
          <a:prstGeom prst="rect">
            <a:avLst/>
          </a:prstGeom>
          <a:solidFill>
            <a:schemeClr val="accent6"/>
          </a:solidFill>
          <a:ln w="38100">
            <a:solidFill>
              <a:schemeClr val="bg1"/>
            </a:solidFill>
          </a:ln>
        </p:spPr>
        <p:txBody>
          <a:bodyPr wrap="square" rtlCol="0">
            <a:spAutoFit/>
          </a:bodyPr>
          <a:lstStyle/>
          <a:p>
            <a:pPr algn="ctr"/>
            <a:r>
              <a:rPr lang="sr-Cyrl-RS" dirty="0"/>
              <a:t>Јосиф Панчић</a:t>
            </a:r>
            <a:endParaRPr lang="en-US" dirty="0"/>
          </a:p>
        </p:txBody>
      </p:sp>
      <p:sp>
        <p:nvSpPr>
          <p:cNvPr id="9" name="TextBox 8">
            <a:extLst>
              <a:ext uri="{FF2B5EF4-FFF2-40B4-BE49-F238E27FC236}">
                <a16:creationId xmlns:a16="http://schemas.microsoft.com/office/drawing/2014/main" id="{DBFBB198-7F33-4AC8-8D73-09E4D3B0F860}"/>
              </a:ext>
            </a:extLst>
          </p:cNvPr>
          <p:cNvSpPr txBox="1"/>
          <p:nvPr/>
        </p:nvSpPr>
        <p:spPr>
          <a:xfrm>
            <a:off x="706728" y="6488668"/>
            <a:ext cx="2770273" cy="369332"/>
          </a:xfrm>
          <a:prstGeom prst="rect">
            <a:avLst/>
          </a:prstGeom>
          <a:solidFill>
            <a:schemeClr val="accent6"/>
          </a:solidFill>
          <a:ln w="38100">
            <a:solidFill>
              <a:schemeClr val="bg1"/>
            </a:solidFill>
          </a:ln>
        </p:spPr>
        <p:txBody>
          <a:bodyPr wrap="square" rtlCol="0">
            <a:spAutoFit/>
          </a:bodyPr>
          <a:lstStyle/>
          <a:p>
            <a:r>
              <a:rPr lang="sr-Cyrl-RS" sz="1200" dirty="0"/>
              <a:t>Маузолеј на Копаонику(гробница</a:t>
            </a:r>
            <a:r>
              <a:rPr lang="sr-Cyrl-RS" dirty="0"/>
              <a:t>)</a:t>
            </a:r>
            <a:endParaRPr lang="en-US" dirty="0"/>
          </a:p>
        </p:txBody>
      </p:sp>
      <p:sp>
        <p:nvSpPr>
          <p:cNvPr id="10" name="TextBox 9">
            <a:extLst>
              <a:ext uri="{FF2B5EF4-FFF2-40B4-BE49-F238E27FC236}">
                <a16:creationId xmlns:a16="http://schemas.microsoft.com/office/drawing/2014/main" id="{3BD92D88-A4FF-4628-9B06-DD6735E95EB6}"/>
              </a:ext>
            </a:extLst>
          </p:cNvPr>
          <p:cNvSpPr txBox="1"/>
          <p:nvPr/>
        </p:nvSpPr>
        <p:spPr>
          <a:xfrm>
            <a:off x="3781809" y="5468645"/>
            <a:ext cx="2436566" cy="369332"/>
          </a:xfrm>
          <a:prstGeom prst="rect">
            <a:avLst/>
          </a:prstGeom>
          <a:solidFill>
            <a:schemeClr val="accent6"/>
          </a:solidFill>
          <a:ln w="38100">
            <a:solidFill>
              <a:schemeClr val="bg1"/>
            </a:solidFill>
          </a:ln>
        </p:spPr>
        <p:txBody>
          <a:bodyPr wrap="square" rtlCol="0">
            <a:spAutoFit/>
          </a:bodyPr>
          <a:lstStyle/>
          <a:p>
            <a:r>
              <a:rPr lang="sr-Cyrl-RS" dirty="0"/>
              <a:t>Ботаничка башта</a:t>
            </a:r>
            <a:endParaRPr lang="en-US" dirty="0"/>
          </a:p>
        </p:txBody>
      </p:sp>
      <p:pic>
        <p:nvPicPr>
          <p:cNvPr id="11" name="Picture 10">
            <a:extLst>
              <a:ext uri="{FF2B5EF4-FFF2-40B4-BE49-F238E27FC236}">
                <a16:creationId xmlns:a16="http://schemas.microsoft.com/office/drawing/2014/main" id="{AEAD0FEB-6618-456B-A19D-DDFB07365047}"/>
              </a:ext>
            </a:extLst>
          </p:cNvPr>
          <p:cNvPicPr>
            <a:picLocks noChangeAspect="1"/>
          </p:cNvPicPr>
          <p:nvPr/>
        </p:nvPicPr>
        <p:blipFill>
          <a:blip r:embed="rId6"/>
          <a:stretch>
            <a:fillRect/>
          </a:stretch>
        </p:blipFill>
        <p:spPr>
          <a:xfrm>
            <a:off x="9945256" y="5730747"/>
            <a:ext cx="2458430" cy="1213112"/>
          </a:xfrm>
          <a:prstGeom prst="rect">
            <a:avLst/>
          </a:prstGeom>
        </p:spPr>
      </p:pic>
    </p:spTree>
    <p:extLst>
      <p:ext uri="{BB962C8B-B14F-4D97-AF65-F5344CB8AC3E}">
        <p14:creationId xmlns:p14="http://schemas.microsoft.com/office/powerpoint/2010/main" val="20315482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500"/>
                                        <p:tgtEl>
                                          <p:spTgt spid="9"/>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
                                            <p:txEl>
                                              <p:pRg st="3" end="3"/>
                                            </p:txEl>
                                          </p:spTgt>
                                        </p:tgtEl>
                                        <p:attrNameLst>
                                          <p:attrName>style.visibility</p:attrName>
                                        </p:attrNameLst>
                                      </p:cBhvr>
                                      <p:to>
                                        <p:strVal val="visible"/>
                                      </p:to>
                                    </p:set>
                                    <p:animEffect transition="in" filter="fade">
                                      <p:cBhvr>
                                        <p:cTn id="52" dur="500"/>
                                        <p:tgtEl>
                                          <p:spTgt spid="3">
                                            <p:txEl>
                                              <p:pRg st="3" end="3"/>
                                            </p:txEl>
                                          </p:spTgt>
                                        </p:tgtEl>
                                      </p:cBhvr>
                                    </p:animEffect>
                                  </p:childTnLst>
                                </p:cTn>
                              </p:par>
                              <p:par>
                                <p:cTn id="53" presetID="10" presetClass="entr" presetSubtype="0" fill="hold" nodeType="withEffect">
                                  <p:stCondLst>
                                    <p:cond delay="0"/>
                                  </p:stCondLst>
                                  <p:childTnLst>
                                    <p:set>
                                      <p:cBhvr>
                                        <p:cTn id="54" dur="1" fill="hold">
                                          <p:stCondLst>
                                            <p:cond delay="0"/>
                                          </p:stCondLst>
                                        </p:cTn>
                                        <p:tgtEl>
                                          <p:spTgt spid="3">
                                            <p:txEl>
                                              <p:pRg st="4" end="4"/>
                                            </p:txEl>
                                          </p:spTgt>
                                        </p:tgtEl>
                                        <p:attrNameLst>
                                          <p:attrName>style.visibility</p:attrName>
                                        </p:attrNameLst>
                                      </p:cBhvr>
                                      <p:to>
                                        <p:strVal val="visible"/>
                                      </p:to>
                                    </p:set>
                                    <p:animEffect transition="in" filter="fade">
                                      <p:cBhvr>
                                        <p:cTn id="55" dur="500"/>
                                        <p:tgtEl>
                                          <p:spTgt spid="3">
                                            <p:txEl>
                                              <p:pRg st="4" end="4"/>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12"/>
                                        </p:tgtEl>
                                        <p:attrNameLst>
                                          <p:attrName>style.visibility</p:attrName>
                                        </p:attrNameLst>
                                      </p:cBhvr>
                                      <p:to>
                                        <p:strVal val="visible"/>
                                      </p:to>
                                    </p:set>
                                    <p:animEffect transition="in" filter="fade">
                                      <p:cBhvr>
                                        <p:cTn id="6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9" grpId="0" animBg="1"/>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close up of a tree&#10;&#10;Description automatically generated">
            <a:extLst>
              <a:ext uri="{FF2B5EF4-FFF2-40B4-BE49-F238E27FC236}">
                <a16:creationId xmlns:a16="http://schemas.microsoft.com/office/drawing/2014/main" id="{B85BC930-1FB0-4CD9-B8AC-56245DF3EFE5}"/>
              </a:ext>
            </a:extLst>
          </p:cNvPr>
          <p:cNvPicPr>
            <a:picLocks noChangeAspect="1"/>
          </p:cNvPicPr>
          <p:nvPr/>
        </p:nvPicPr>
        <p:blipFill rotWithShape="1">
          <a:blip r:embed="rId2"/>
          <a:srcRect t="7042" r="-2" b="10584"/>
          <a:stretch/>
        </p:blipFill>
        <p:spPr>
          <a:xfrm>
            <a:off x="20" y="10"/>
            <a:ext cx="2889484" cy="3410702"/>
          </a:xfrm>
          <a:prstGeom prst="rect">
            <a:avLst/>
          </a:prstGeom>
        </p:spPr>
      </p:pic>
      <p:pic>
        <p:nvPicPr>
          <p:cNvPr id="4" name="Picture 3" descr="A close up of a tree&#10;&#10;Description automatically generated">
            <a:extLst>
              <a:ext uri="{FF2B5EF4-FFF2-40B4-BE49-F238E27FC236}">
                <a16:creationId xmlns:a16="http://schemas.microsoft.com/office/drawing/2014/main" id="{B53D7DB4-6177-432D-9FD4-1337AAB806F5}"/>
              </a:ext>
            </a:extLst>
          </p:cNvPr>
          <p:cNvPicPr>
            <a:picLocks noChangeAspect="1"/>
          </p:cNvPicPr>
          <p:nvPr/>
        </p:nvPicPr>
        <p:blipFill rotWithShape="1">
          <a:blip r:embed="rId3"/>
          <a:srcRect r="-2" b="13381"/>
          <a:stretch/>
        </p:blipFill>
        <p:spPr>
          <a:xfrm>
            <a:off x="3035808" y="10"/>
            <a:ext cx="2889504" cy="3410702"/>
          </a:xfrm>
          <a:prstGeom prst="rect">
            <a:avLst/>
          </a:prstGeom>
        </p:spPr>
      </p:pic>
      <p:pic>
        <p:nvPicPr>
          <p:cNvPr id="2" name="Picture 1" descr="A close up of a flower&#10;&#10;Description automatically generated">
            <a:extLst>
              <a:ext uri="{FF2B5EF4-FFF2-40B4-BE49-F238E27FC236}">
                <a16:creationId xmlns:a16="http://schemas.microsoft.com/office/drawing/2014/main" id="{D8564997-4475-40E1-B86E-3B1942D76B4B}"/>
              </a:ext>
            </a:extLst>
          </p:cNvPr>
          <p:cNvPicPr>
            <a:picLocks noChangeAspect="1"/>
          </p:cNvPicPr>
          <p:nvPr/>
        </p:nvPicPr>
        <p:blipFill rotWithShape="1">
          <a:blip r:embed="rId4"/>
          <a:srcRect l="7362" r="4223"/>
          <a:stretch/>
        </p:blipFill>
        <p:spPr>
          <a:xfrm>
            <a:off x="20" y="3551068"/>
            <a:ext cx="5925292" cy="3306932"/>
          </a:xfrm>
          <a:prstGeom prst="rect">
            <a:avLst/>
          </a:prstGeom>
        </p:spPr>
      </p:pic>
      <p:sp>
        <p:nvSpPr>
          <p:cNvPr id="3" name="Content Placeholder 2">
            <a:extLst>
              <a:ext uri="{FF2B5EF4-FFF2-40B4-BE49-F238E27FC236}">
                <a16:creationId xmlns:a16="http://schemas.microsoft.com/office/drawing/2014/main" id="{83ED5DA1-7163-4D40-BEC6-653020E819CF}"/>
              </a:ext>
            </a:extLst>
          </p:cNvPr>
          <p:cNvSpPr>
            <a:spLocks noGrp="1"/>
          </p:cNvSpPr>
          <p:nvPr>
            <p:ph idx="1"/>
          </p:nvPr>
        </p:nvSpPr>
        <p:spPr>
          <a:xfrm>
            <a:off x="6266690" y="434650"/>
            <a:ext cx="5303520" cy="4050792"/>
          </a:xfrm>
        </p:spPr>
        <p:txBody>
          <a:bodyPr>
            <a:noAutofit/>
          </a:bodyPr>
          <a:lstStyle/>
          <a:p>
            <a:pPr marL="0" indent="0">
              <a:buNone/>
            </a:pPr>
            <a:r>
              <a:rPr lang="ru-RU" sz="1800" dirty="0">
                <a:solidFill>
                  <a:schemeClr val="accent4">
                    <a:lumMod val="60000"/>
                    <a:lumOff val="40000"/>
                  </a:schemeClr>
                </a:solidFill>
              </a:rPr>
              <a:t>Панчићева оморика</a:t>
            </a:r>
          </a:p>
          <a:p>
            <a:r>
              <a:rPr lang="ru-RU" sz="1800" dirty="0"/>
              <a:t>Панчићева оморика је врста четинара (четинарске биљке са шишаркама). Име је добила по српском ботаничару Јосифу Панчићу, који ју је открио 1875. године на планини Тари. Као дрво четинара, Панчићева оморика се разликује од јеле и смрче. Има танко високо стабло, које може да порасте и до 50 метара у висину. Има уску крошњу и шишарке лепе боје. Оне сазревају у октобру и новембру. Јосиф Панчић је оморику тражио око двадесет година. На месту где ју је пронашао данас постоји табла са  подацима о овој врсти. </a:t>
            </a:r>
          </a:p>
          <a:p>
            <a:r>
              <a:rPr lang="ru-RU" sz="1800" dirty="0"/>
              <a:t>Читајући причу открићете како је бака, са којом је дечак одрастао, пробудила у њему интересовање према биљу и учинила да он постане заљубљеник у природу.</a:t>
            </a:r>
          </a:p>
          <a:p>
            <a:pPr marL="0" indent="0">
              <a:buNone/>
            </a:pPr>
            <a:r>
              <a:rPr lang="ru-RU" sz="1800" dirty="0"/>
              <a:t> 	  	 </a:t>
            </a:r>
            <a:endParaRPr lang="en-US" sz="1800" dirty="0"/>
          </a:p>
        </p:txBody>
      </p:sp>
    </p:spTree>
    <p:extLst>
      <p:ext uri="{BB962C8B-B14F-4D97-AF65-F5344CB8AC3E}">
        <p14:creationId xmlns:p14="http://schemas.microsoft.com/office/powerpoint/2010/main" val="8413273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fade">
                                      <p:cBhvr>
                                        <p:cTn id="22" dur="500"/>
                                        <p:tgtEl>
                                          <p:spTgt spid="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fade">
                                      <p:cBhvr>
                                        <p:cTn id="2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28065AF-25F8-4CEA-A1F0-D80AD4663E4A}"/>
              </a:ext>
            </a:extLst>
          </p:cNvPr>
          <p:cNvSpPr txBox="1"/>
          <p:nvPr/>
        </p:nvSpPr>
        <p:spPr>
          <a:xfrm>
            <a:off x="461638" y="297637"/>
            <a:ext cx="11268723" cy="1015663"/>
          </a:xfrm>
          <a:prstGeom prst="rect">
            <a:avLst/>
          </a:prstGeom>
          <a:noFill/>
        </p:spPr>
        <p:txBody>
          <a:bodyPr wrap="square" rtlCol="0">
            <a:spAutoFit/>
          </a:bodyPr>
          <a:lstStyle/>
          <a:p>
            <a:pPr marL="285750" indent="-285750">
              <a:buFont typeface="Arial" panose="020B0604020202020204" pitchFamily="34" charset="0"/>
              <a:buChar char="•"/>
            </a:pPr>
            <a:r>
              <a:rPr lang="sr-Cyrl-RS" sz="2000" dirty="0"/>
              <a:t>Прочитаћемо текст .Читајући текст наићи ћете на различите врсте биљака, можете погледати како изгледају.</a:t>
            </a:r>
          </a:p>
          <a:p>
            <a:pPr marL="285750" indent="-285750">
              <a:buFont typeface="Arial" panose="020B0604020202020204" pitchFamily="34" charset="0"/>
              <a:buChar char="•"/>
            </a:pPr>
            <a:r>
              <a:rPr lang="sr-Cyrl-RS" sz="2000" dirty="0">
                <a:solidFill>
                  <a:srgbClr val="FFC000"/>
                </a:solidFill>
              </a:rPr>
              <a:t>Непознате речи:</a:t>
            </a:r>
          </a:p>
        </p:txBody>
      </p:sp>
      <p:sp>
        <p:nvSpPr>
          <p:cNvPr id="3" name="TextBox 2">
            <a:extLst>
              <a:ext uri="{FF2B5EF4-FFF2-40B4-BE49-F238E27FC236}">
                <a16:creationId xmlns:a16="http://schemas.microsoft.com/office/drawing/2014/main" id="{C7737EE2-E6C0-4890-9466-E85909724E74}"/>
              </a:ext>
            </a:extLst>
          </p:cNvPr>
          <p:cNvSpPr txBox="1"/>
          <p:nvPr/>
        </p:nvSpPr>
        <p:spPr>
          <a:xfrm>
            <a:off x="489108" y="1278845"/>
            <a:ext cx="6294269" cy="5632311"/>
          </a:xfrm>
          <a:prstGeom prst="rect">
            <a:avLst/>
          </a:prstGeom>
          <a:noFill/>
        </p:spPr>
        <p:txBody>
          <a:bodyPr wrap="square" rtlCol="0">
            <a:spAutoFit/>
          </a:bodyPr>
          <a:lstStyle/>
          <a:p>
            <a:r>
              <a:rPr lang="sr-Cyrl-RS" dirty="0"/>
              <a:t>1.Прашник-кончасти листић у круници цвета служи за опрашивање</a:t>
            </a:r>
          </a:p>
          <a:p>
            <a:r>
              <a:rPr lang="sr-Cyrl-RS" dirty="0"/>
              <a:t>2.Бусење-комад земље покривен травом</a:t>
            </a:r>
          </a:p>
          <a:p>
            <a:r>
              <a:rPr lang="sr-Cyrl-RS" dirty="0"/>
              <a:t>3.Љутић -отровна ливадска биљка жутог цвета</a:t>
            </a:r>
          </a:p>
          <a:p>
            <a:r>
              <a:rPr lang="sr-Cyrl-RS" dirty="0"/>
              <a:t>4.Метвица-лековита биљка, нана</a:t>
            </a:r>
          </a:p>
          <a:p>
            <a:r>
              <a:rPr lang="sr-Cyrl-RS" dirty="0"/>
              <a:t>5.Афтуша-коровска биљка која има бобичасте плодове</a:t>
            </a:r>
          </a:p>
          <a:p>
            <a:r>
              <a:rPr lang="sr-Cyrl-RS" dirty="0"/>
              <a:t>6.Једић-биљка љубичастог цвета, користи се у медицини</a:t>
            </a:r>
          </a:p>
          <a:p>
            <a:r>
              <a:rPr lang="sr-Cyrl-RS" dirty="0"/>
              <a:t>7.Кантарион-лековита биљка жутог цвета</a:t>
            </a:r>
          </a:p>
          <a:p>
            <a:r>
              <a:rPr lang="sr-Cyrl-RS" dirty="0"/>
              <a:t>8.Просинац-биљка од које краве могу угинути</a:t>
            </a:r>
          </a:p>
          <a:p>
            <a:r>
              <a:rPr lang="sr-Cyrl-RS" dirty="0"/>
              <a:t>9.Горушица-биљка жутог цвета од чијег семена се прави сенф</a:t>
            </a:r>
          </a:p>
          <a:p>
            <a:r>
              <a:rPr lang="sr-Cyrl-RS" dirty="0"/>
              <a:t>10.Копитњак-лековита биљка ниског раста</a:t>
            </a:r>
          </a:p>
          <a:p>
            <a:r>
              <a:rPr lang="sr-Cyrl-RS" dirty="0"/>
              <a:t>11.Хајдучка трава-лековита биљка којом су се повијале ране(постоји веровање да су хајдуци њоме лечили ране</a:t>
            </a:r>
          </a:p>
          <a:p>
            <a:r>
              <a:rPr lang="sr-Cyrl-RS" dirty="0"/>
              <a:t>12.Зова-шибље белог цвета и црног плода, користи се за прављење сокова и чајева</a:t>
            </a:r>
          </a:p>
          <a:p>
            <a:r>
              <a:rPr lang="sr-Cyrl-RS" dirty="0"/>
              <a:t>13.Броћ-зељаста биљка са зимзеленим листовима</a:t>
            </a:r>
          </a:p>
          <a:p>
            <a:r>
              <a:rPr lang="sr-Cyrl-RS" dirty="0"/>
              <a:t>14.Смиље-врста мирисног жутог цвећа </a:t>
            </a:r>
          </a:p>
          <a:p>
            <a:r>
              <a:rPr lang="sr-Cyrl-RS" dirty="0"/>
              <a:t>15.Сапуњача-биљка белонога</a:t>
            </a:r>
          </a:p>
          <a:p>
            <a:r>
              <a:rPr lang="sr-Cyrl-RS" dirty="0"/>
              <a:t>16.Пелен-биљка горког укуса</a:t>
            </a:r>
          </a:p>
          <a:p>
            <a:endParaRPr lang="en-US" dirty="0"/>
          </a:p>
        </p:txBody>
      </p:sp>
      <p:pic>
        <p:nvPicPr>
          <p:cNvPr id="10" name="Picture 9">
            <a:extLst>
              <a:ext uri="{FF2B5EF4-FFF2-40B4-BE49-F238E27FC236}">
                <a16:creationId xmlns:a16="http://schemas.microsoft.com/office/drawing/2014/main" id="{328F1DEA-2612-4F69-9201-F163F6F39A42}"/>
              </a:ext>
            </a:extLst>
          </p:cNvPr>
          <p:cNvPicPr>
            <a:picLocks noChangeAspect="1"/>
          </p:cNvPicPr>
          <p:nvPr/>
        </p:nvPicPr>
        <p:blipFill>
          <a:blip r:embed="rId2"/>
          <a:stretch>
            <a:fillRect/>
          </a:stretch>
        </p:blipFill>
        <p:spPr>
          <a:xfrm>
            <a:off x="6951216" y="1127465"/>
            <a:ext cx="940445" cy="725076"/>
          </a:xfrm>
          <a:prstGeom prst="rect">
            <a:avLst/>
          </a:prstGeom>
          <a:ln>
            <a:solidFill>
              <a:schemeClr val="tx1">
                <a:lumMod val="85000"/>
                <a:lumOff val="15000"/>
              </a:schemeClr>
            </a:solidFill>
          </a:ln>
          <a:effectLst>
            <a:glow rad="63500">
              <a:schemeClr val="accent2">
                <a:satMod val="175000"/>
                <a:alpha val="40000"/>
              </a:schemeClr>
            </a:glow>
          </a:effectLst>
        </p:spPr>
      </p:pic>
      <p:pic>
        <p:nvPicPr>
          <p:cNvPr id="11" name="Picture 10">
            <a:extLst>
              <a:ext uri="{FF2B5EF4-FFF2-40B4-BE49-F238E27FC236}">
                <a16:creationId xmlns:a16="http://schemas.microsoft.com/office/drawing/2014/main" id="{4FDC0389-C84B-4383-A134-52FD75C2DFE9}"/>
              </a:ext>
            </a:extLst>
          </p:cNvPr>
          <p:cNvPicPr>
            <a:picLocks noChangeAspect="1"/>
          </p:cNvPicPr>
          <p:nvPr/>
        </p:nvPicPr>
        <p:blipFill>
          <a:blip r:embed="rId3"/>
          <a:stretch>
            <a:fillRect/>
          </a:stretch>
        </p:blipFill>
        <p:spPr>
          <a:xfrm>
            <a:off x="8099435" y="1063581"/>
            <a:ext cx="1061960" cy="758543"/>
          </a:xfrm>
          <a:prstGeom prst="rect">
            <a:avLst/>
          </a:prstGeom>
          <a:ln>
            <a:solidFill>
              <a:schemeClr val="tx1">
                <a:lumMod val="85000"/>
                <a:lumOff val="15000"/>
              </a:schemeClr>
            </a:solidFill>
          </a:ln>
          <a:effectLst>
            <a:glow rad="63500">
              <a:schemeClr val="accent2">
                <a:satMod val="175000"/>
                <a:alpha val="40000"/>
              </a:schemeClr>
            </a:glow>
          </a:effectLst>
        </p:spPr>
      </p:pic>
      <p:pic>
        <p:nvPicPr>
          <p:cNvPr id="12" name="Picture 11">
            <a:extLst>
              <a:ext uri="{FF2B5EF4-FFF2-40B4-BE49-F238E27FC236}">
                <a16:creationId xmlns:a16="http://schemas.microsoft.com/office/drawing/2014/main" id="{E46D232A-2B6A-4464-9393-CB6B1CA07166}"/>
              </a:ext>
            </a:extLst>
          </p:cNvPr>
          <p:cNvPicPr>
            <a:picLocks noChangeAspect="1"/>
          </p:cNvPicPr>
          <p:nvPr/>
        </p:nvPicPr>
        <p:blipFill>
          <a:blip r:embed="rId4"/>
          <a:stretch>
            <a:fillRect/>
          </a:stretch>
        </p:blipFill>
        <p:spPr>
          <a:xfrm>
            <a:off x="9276493" y="1073650"/>
            <a:ext cx="1020656" cy="769190"/>
          </a:xfrm>
          <a:prstGeom prst="rect">
            <a:avLst/>
          </a:prstGeom>
          <a:ln>
            <a:solidFill>
              <a:schemeClr val="tx1">
                <a:lumMod val="85000"/>
                <a:lumOff val="15000"/>
              </a:schemeClr>
            </a:solidFill>
          </a:ln>
          <a:effectLst>
            <a:glow rad="63500">
              <a:schemeClr val="accent2">
                <a:satMod val="175000"/>
                <a:alpha val="40000"/>
              </a:schemeClr>
            </a:glow>
          </a:effectLst>
        </p:spPr>
      </p:pic>
      <p:pic>
        <p:nvPicPr>
          <p:cNvPr id="13" name="Picture 12">
            <a:extLst>
              <a:ext uri="{FF2B5EF4-FFF2-40B4-BE49-F238E27FC236}">
                <a16:creationId xmlns:a16="http://schemas.microsoft.com/office/drawing/2014/main" id="{C9B2E111-461D-4092-8FB3-E20D3213CA03}"/>
              </a:ext>
            </a:extLst>
          </p:cNvPr>
          <p:cNvPicPr>
            <a:picLocks noChangeAspect="1"/>
          </p:cNvPicPr>
          <p:nvPr/>
        </p:nvPicPr>
        <p:blipFill>
          <a:blip r:embed="rId5"/>
          <a:stretch>
            <a:fillRect/>
          </a:stretch>
        </p:blipFill>
        <p:spPr>
          <a:xfrm>
            <a:off x="10412247" y="1060924"/>
            <a:ext cx="1063823" cy="820200"/>
          </a:xfrm>
          <a:prstGeom prst="rect">
            <a:avLst/>
          </a:prstGeom>
          <a:ln>
            <a:solidFill>
              <a:schemeClr val="tx1">
                <a:lumMod val="85000"/>
                <a:lumOff val="15000"/>
              </a:schemeClr>
            </a:solidFill>
          </a:ln>
          <a:effectLst>
            <a:glow rad="63500">
              <a:schemeClr val="accent2">
                <a:satMod val="175000"/>
                <a:alpha val="40000"/>
              </a:schemeClr>
            </a:glow>
          </a:effectLst>
        </p:spPr>
      </p:pic>
      <p:pic>
        <p:nvPicPr>
          <p:cNvPr id="14" name="Picture 13">
            <a:extLst>
              <a:ext uri="{FF2B5EF4-FFF2-40B4-BE49-F238E27FC236}">
                <a16:creationId xmlns:a16="http://schemas.microsoft.com/office/drawing/2014/main" id="{6109AB1B-1CA7-4110-B7CB-E7F82858FB90}"/>
              </a:ext>
            </a:extLst>
          </p:cNvPr>
          <p:cNvPicPr>
            <a:picLocks noChangeAspect="1"/>
          </p:cNvPicPr>
          <p:nvPr/>
        </p:nvPicPr>
        <p:blipFill>
          <a:blip r:embed="rId6"/>
          <a:stretch>
            <a:fillRect/>
          </a:stretch>
        </p:blipFill>
        <p:spPr>
          <a:xfrm>
            <a:off x="6945034" y="2012005"/>
            <a:ext cx="946627" cy="725076"/>
          </a:xfrm>
          <a:prstGeom prst="rect">
            <a:avLst/>
          </a:prstGeom>
          <a:ln>
            <a:solidFill>
              <a:schemeClr val="tx1">
                <a:lumMod val="85000"/>
                <a:lumOff val="15000"/>
              </a:schemeClr>
            </a:solidFill>
          </a:ln>
          <a:effectLst>
            <a:glow rad="63500">
              <a:schemeClr val="accent2">
                <a:satMod val="175000"/>
                <a:alpha val="40000"/>
              </a:schemeClr>
            </a:glow>
          </a:effectLst>
        </p:spPr>
      </p:pic>
      <p:pic>
        <p:nvPicPr>
          <p:cNvPr id="15" name="Picture 14">
            <a:extLst>
              <a:ext uri="{FF2B5EF4-FFF2-40B4-BE49-F238E27FC236}">
                <a16:creationId xmlns:a16="http://schemas.microsoft.com/office/drawing/2014/main" id="{26BEF971-B652-4760-BE44-3353B520E08C}"/>
              </a:ext>
            </a:extLst>
          </p:cNvPr>
          <p:cNvPicPr>
            <a:picLocks noChangeAspect="1"/>
          </p:cNvPicPr>
          <p:nvPr/>
        </p:nvPicPr>
        <p:blipFill>
          <a:blip r:embed="rId7"/>
          <a:stretch>
            <a:fillRect/>
          </a:stretch>
        </p:blipFill>
        <p:spPr>
          <a:xfrm>
            <a:off x="8141049" y="1945249"/>
            <a:ext cx="982149" cy="750642"/>
          </a:xfrm>
          <a:prstGeom prst="rect">
            <a:avLst/>
          </a:prstGeom>
          <a:ln>
            <a:solidFill>
              <a:schemeClr val="tx1">
                <a:lumMod val="85000"/>
                <a:lumOff val="15000"/>
              </a:schemeClr>
            </a:solidFill>
          </a:ln>
          <a:effectLst>
            <a:glow rad="63500">
              <a:schemeClr val="accent2">
                <a:satMod val="175000"/>
                <a:alpha val="40000"/>
              </a:schemeClr>
            </a:glow>
          </a:effectLst>
        </p:spPr>
      </p:pic>
      <p:pic>
        <p:nvPicPr>
          <p:cNvPr id="16" name="Picture 15">
            <a:extLst>
              <a:ext uri="{FF2B5EF4-FFF2-40B4-BE49-F238E27FC236}">
                <a16:creationId xmlns:a16="http://schemas.microsoft.com/office/drawing/2014/main" id="{B050CBD3-1708-4B9B-9E0C-EDC66D93F12C}"/>
              </a:ext>
            </a:extLst>
          </p:cNvPr>
          <p:cNvPicPr>
            <a:picLocks noChangeAspect="1"/>
          </p:cNvPicPr>
          <p:nvPr/>
        </p:nvPicPr>
        <p:blipFill>
          <a:blip r:embed="rId8"/>
          <a:stretch>
            <a:fillRect/>
          </a:stretch>
        </p:blipFill>
        <p:spPr>
          <a:xfrm>
            <a:off x="9276804" y="1973548"/>
            <a:ext cx="1047042" cy="801989"/>
          </a:xfrm>
          <a:prstGeom prst="rect">
            <a:avLst/>
          </a:prstGeom>
          <a:ln>
            <a:solidFill>
              <a:schemeClr val="tx1">
                <a:lumMod val="85000"/>
                <a:lumOff val="15000"/>
              </a:schemeClr>
            </a:solidFill>
          </a:ln>
          <a:effectLst>
            <a:glow rad="63500">
              <a:schemeClr val="accent2">
                <a:satMod val="175000"/>
                <a:alpha val="40000"/>
              </a:schemeClr>
            </a:glow>
          </a:effectLst>
        </p:spPr>
      </p:pic>
      <p:pic>
        <p:nvPicPr>
          <p:cNvPr id="17" name="Picture 16">
            <a:extLst>
              <a:ext uri="{FF2B5EF4-FFF2-40B4-BE49-F238E27FC236}">
                <a16:creationId xmlns:a16="http://schemas.microsoft.com/office/drawing/2014/main" id="{3A6538F4-F94D-4AC5-90D7-CC89B2D2EA32}"/>
              </a:ext>
            </a:extLst>
          </p:cNvPr>
          <p:cNvPicPr>
            <a:picLocks noChangeAspect="1"/>
          </p:cNvPicPr>
          <p:nvPr/>
        </p:nvPicPr>
        <p:blipFill>
          <a:blip r:embed="rId9"/>
          <a:stretch>
            <a:fillRect/>
          </a:stretch>
        </p:blipFill>
        <p:spPr>
          <a:xfrm>
            <a:off x="10439256" y="1962386"/>
            <a:ext cx="1036814" cy="775847"/>
          </a:xfrm>
          <a:prstGeom prst="rect">
            <a:avLst/>
          </a:prstGeom>
          <a:ln>
            <a:solidFill>
              <a:schemeClr val="tx1">
                <a:lumMod val="85000"/>
                <a:lumOff val="15000"/>
              </a:schemeClr>
            </a:solidFill>
          </a:ln>
          <a:effectLst>
            <a:glow rad="63500">
              <a:schemeClr val="accent2">
                <a:satMod val="175000"/>
                <a:alpha val="40000"/>
              </a:schemeClr>
            </a:glow>
          </a:effectLst>
        </p:spPr>
      </p:pic>
      <p:pic>
        <p:nvPicPr>
          <p:cNvPr id="18" name="Picture 17">
            <a:extLst>
              <a:ext uri="{FF2B5EF4-FFF2-40B4-BE49-F238E27FC236}">
                <a16:creationId xmlns:a16="http://schemas.microsoft.com/office/drawing/2014/main" id="{61CD1CA6-EFD9-4DA1-8FD8-5D0E9B71B9AA}"/>
              </a:ext>
            </a:extLst>
          </p:cNvPr>
          <p:cNvPicPr>
            <a:picLocks noChangeAspect="1"/>
          </p:cNvPicPr>
          <p:nvPr/>
        </p:nvPicPr>
        <p:blipFill>
          <a:blip r:embed="rId10"/>
          <a:stretch>
            <a:fillRect/>
          </a:stretch>
        </p:blipFill>
        <p:spPr>
          <a:xfrm>
            <a:off x="6945034" y="2839395"/>
            <a:ext cx="969978" cy="753652"/>
          </a:xfrm>
          <a:prstGeom prst="rect">
            <a:avLst/>
          </a:prstGeom>
          <a:ln>
            <a:solidFill>
              <a:schemeClr val="tx1">
                <a:lumMod val="85000"/>
                <a:lumOff val="15000"/>
              </a:schemeClr>
            </a:solidFill>
          </a:ln>
          <a:effectLst>
            <a:glow rad="63500">
              <a:schemeClr val="accent2">
                <a:satMod val="175000"/>
                <a:alpha val="40000"/>
              </a:schemeClr>
            </a:glow>
          </a:effectLst>
        </p:spPr>
      </p:pic>
      <p:pic>
        <p:nvPicPr>
          <p:cNvPr id="19" name="Picture 18">
            <a:extLst>
              <a:ext uri="{FF2B5EF4-FFF2-40B4-BE49-F238E27FC236}">
                <a16:creationId xmlns:a16="http://schemas.microsoft.com/office/drawing/2014/main" id="{D225AA1F-FCAB-4A4E-B3F9-C4F4C732C58E}"/>
              </a:ext>
            </a:extLst>
          </p:cNvPr>
          <p:cNvPicPr>
            <a:picLocks noChangeAspect="1"/>
          </p:cNvPicPr>
          <p:nvPr/>
        </p:nvPicPr>
        <p:blipFill>
          <a:blip r:embed="rId11"/>
          <a:stretch>
            <a:fillRect/>
          </a:stretch>
        </p:blipFill>
        <p:spPr>
          <a:xfrm>
            <a:off x="8124313" y="2839395"/>
            <a:ext cx="1015620" cy="776224"/>
          </a:xfrm>
          <a:prstGeom prst="rect">
            <a:avLst/>
          </a:prstGeom>
          <a:ln>
            <a:solidFill>
              <a:schemeClr val="tx1">
                <a:lumMod val="85000"/>
                <a:lumOff val="15000"/>
              </a:schemeClr>
            </a:solidFill>
          </a:ln>
          <a:effectLst>
            <a:glow rad="63500">
              <a:schemeClr val="accent2">
                <a:satMod val="175000"/>
                <a:alpha val="40000"/>
              </a:schemeClr>
            </a:glow>
          </a:effectLst>
        </p:spPr>
      </p:pic>
      <p:pic>
        <p:nvPicPr>
          <p:cNvPr id="20" name="Picture 19">
            <a:extLst>
              <a:ext uri="{FF2B5EF4-FFF2-40B4-BE49-F238E27FC236}">
                <a16:creationId xmlns:a16="http://schemas.microsoft.com/office/drawing/2014/main" id="{AA73E611-F168-49AE-BE6B-9309094D80DF}"/>
              </a:ext>
            </a:extLst>
          </p:cNvPr>
          <p:cNvPicPr>
            <a:picLocks noChangeAspect="1"/>
          </p:cNvPicPr>
          <p:nvPr/>
        </p:nvPicPr>
        <p:blipFill>
          <a:blip r:embed="rId12"/>
          <a:stretch>
            <a:fillRect/>
          </a:stretch>
        </p:blipFill>
        <p:spPr>
          <a:xfrm>
            <a:off x="9276804" y="2839395"/>
            <a:ext cx="1047042" cy="794564"/>
          </a:xfrm>
          <a:prstGeom prst="rect">
            <a:avLst/>
          </a:prstGeom>
          <a:ln>
            <a:solidFill>
              <a:schemeClr val="tx1">
                <a:lumMod val="85000"/>
                <a:lumOff val="15000"/>
              </a:schemeClr>
            </a:solidFill>
          </a:ln>
          <a:effectLst>
            <a:glow rad="63500">
              <a:schemeClr val="accent2">
                <a:satMod val="175000"/>
                <a:alpha val="40000"/>
              </a:schemeClr>
            </a:glow>
          </a:effectLst>
        </p:spPr>
      </p:pic>
      <p:pic>
        <p:nvPicPr>
          <p:cNvPr id="21" name="Picture 20">
            <a:extLst>
              <a:ext uri="{FF2B5EF4-FFF2-40B4-BE49-F238E27FC236}">
                <a16:creationId xmlns:a16="http://schemas.microsoft.com/office/drawing/2014/main" id="{AB0C72FA-4813-4A47-805F-2A8F47256F0B}"/>
              </a:ext>
            </a:extLst>
          </p:cNvPr>
          <p:cNvPicPr>
            <a:picLocks noChangeAspect="1"/>
          </p:cNvPicPr>
          <p:nvPr/>
        </p:nvPicPr>
        <p:blipFill>
          <a:blip r:embed="rId13"/>
          <a:stretch>
            <a:fillRect/>
          </a:stretch>
        </p:blipFill>
        <p:spPr>
          <a:xfrm>
            <a:off x="10389487" y="2802116"/>
            <a:ext cx="1086583" cy="818763"/>
          </a:xfrm>
          <a:prstGeom prst="rect">
            <a:avLst/>
          </a:prstGeom>
          <a:ln>
            <a:solidFill>
              <a:schemeClr val="tx1">
                <a:lumMod val="85000"/>
                <a:lumOff val="15000"/>
              </a:schemeClr>
            </a:solidFill>
          </a:ln>
          <a:effectLst>
            <a:glow rad="63500">
              <a:schemeClr val="accent2">
                <a:satMod val="175000"/>
                <a:alpha val="40000"/>
              </a:schemeClr>
            </a:glow>
          </a:effectLst>
        </p:spPr>
      </p:pic>
      <p:pic>
        <p:nvPicPr>
          <p:cNvPr id="22" name="Picture 21">
            <a:extLst>
              <a:ext uri="{FF2B5EF4-FFF2-40B4-BE49-F238E27FC236}">
                <a16:creationId xmlns:a16="http://schemas.microsoft.com/office/drawing/2014/main" id="{38045E55-7D74-4846-8004-4ADBC6609900}"/>
              </a:ext>
            </a:extLst>
          </p:cNvPr>
          <p:cNvPicPr>
            <a:picLocks noChangeAspect="1"/>
          </p:cNvPicPr>
          <p:nvPr/>
        </p:nvPicPr>
        <p:blipFill>
          <a:blip r:embed="rId14"/>
          <a:stretch>
            <a:fillRect/>
          </a:stretch>
        </p:blipFill>
        <p:spPr>
          <a:xfrm>
            <a:off x="6945034" y="3723935"/>
            <a:ext cx="969978" cy="747691"/>
          </a:xfrm>
          <a:prstGeom prst="rect">
            <a:avLst/>
          </a:prstGeom>
          <a:ln>
            <a:solidFill>
              <a:schemeClr val="tx1">
                <a:lumMod val="85000"/>
                <a:lumOff val="15000"/>
              </a:schemeClr>
            </a:solidFill>
          </a:ln>
          <a:effectLst>
            <a:glow rad="63500">
              <a:schemeClr val="accent2">
                <a:satMod val="175000"/>
                <a:alpha val="40000"/>
              </a:schemeClr>
            </a:glow>
          </a:effectLst>
        </p:spPr>
      </p:pic>
      <p:pic>
        <p:nvPicPr>
          <p:cNvPr id="23" name="Picture 22">
            <a:extLst>
              <a:ext uri="{FF2B5EF4-FFF2-40B4-BE49-F238E27FC236}">
                <a16:creationId xmlns:a16="http://schemas.microsoft.com/office/drawing/2014/main" id="{125105E0-2815-4978-8110-BCEF20C667FA}"/>
              </a:ext>
            </a:extLst>
          </p:cNvPr>
          <p:cNvPicPr>
            <a:picLocks noChangeAspect="1"/>
          </p:cNvPicPr>
          <p:nvPr/>
        </p:nvPicPr>
        <p:blipFill>
          <a:blip r:embed="rId15"/>
          <a:stretch>
            <a:fillRect/>
          </a:stretch>
        </p:blipFill>
        <p:spPr>
          <a:xfrm>
            <a:off x="8124313" y="3679502"/>
            <a:ext cx="1031575" cy="793519"/>
          </a:xfrm>
          <a:prstGeom prst="rect">
            <a:avLst/>
          </a:prstGeom>
          <a:ln>
            <a:solidFill>
              <a:schemeClr val="tx1">
                <a:lumMod val="85000"/>
                <a:lumOff val="15000"/>
              </a:schemeClr>
            </a:solidFill>
          </a:ln>
          <a:effectLst>
            <a:glow rad="63500">
              <a:schemeClr val="accent2">
                <a:satMod val="175000"/>
                <a:alpha val="40000"/>
              </a:schemeClr>
            </a:glow>
          </a:effectLst>
        </p:spPr>
      </p:pic>
      <p:pic>
        <p:nvPicPr>
          <p:cNvPr id="24" name="Picture 23">
            <a:extLst>
              <a:ext uri="{FF2B5EF4-FFF2-40B4-BE49-F238E27FC236}">
                <a16:creationId xmlns:a16="http://schemas.microsoft.com/office/drawing/2014/main" id="{8F0B803D-C8FB-478D-91A5-DD2F26D99F41}"/>
              </a:ext>
            </a:extLst>
          </p:cNvPr>
          <p:cNvPicPr>
            <a:picLocks noChangeAspect="1"/>
          </p:cNvPicPr>
          <p:nvPr/>
        </p:nvPicPr>
        <p:blipFill>
          <a:blip r:embed="rId16"/>
          <a:stretch>
            <a:fillRect/>
          </a:stretch>
        </p:blipFill>
        <p:spPr>
          <a:xfrm>
            <a:off x="9276493" y="3716428"/>
            <a:ext cx="1047664" cy="807574"/>
          </a:xfrm>
          <a:prstGeom prst="rect">
            <a:avLst/>
          </a:prstGeom>
          <a:ln>
            <a:solidFill>
              <a:schemeClr val="tx1">
                <a:lumMod val="85000"/>
                <a:lumOff val="15000"/>
              </a:schemeClr>
            </a:solidFill>
          </a:ln>
          <a:effectLst>
            <a:glow rad="63500">
              <a:schemeClr val="accent2">
                <a:satMod val="175000"/>
                <a:alpha val="40000"/>
              </a:schemeClr>
            </a:glow>
          </a:effectLst>
        </p:spPr>
      </p:pic>
      <p:pic>
        <p:nvPicPr>
          <p:cNvPr id="25" name="Picture 24">
            <a:extLst>
              <a:ext uri="{FF2B5EF4-FFF2-40B4-BE49-F238E27FC236}">
                <a16:creationId xmlns:a16="http://schemas.microsoft.com/office/drawing/2014/main" id="{28D7EAF3-BABB-4A48-908D-171B501118C8}"/>
              </a:ext>
            </a:extLst>
          </p:cNvPr>
          <p:cNvPicPr>
            <a:picLocks noChangeAspect="1"/>
          </p:cNvPicPr>
          <p:nvPr/>
        </p:nvPicPr>
        <p:blipFill>
          <a:blip r:embed="rId17"/>
          <a:stretch>
            <a:fillRect/>
          </a:stretch>
        </p:blipFill>
        <p:spPr>
          <a:xfrm>
            <a:off x="10413856" y="3717220"/>
            <a:ext cx="1062214" cy="807574"/>
          </a:xfrm>
          <a:prstGeom prst="rect">
            <a:avLst/>
          </a:prstGeom>
          <a:ln>
            <a:solidFill>
              <a:schemeClr val="tx1">
                <a:lumMod val="85000"/>
                <a:lumOff val="15000"/>
              </a:schemeClr>
            </a:solidFill>
          </a:ln>
          <a:effectLst>
            <a:glow rad="63500">
              <a:schemeClr val="accent2">
                <a:satMod val="175000"/>
                <a:alpha val="40000"/>
              </a:schemeClr>
            </a:glow>
          </a:effectLst>
        </p:spPr>
      </p:pic>
      <p:pic>
        <p:nvPicPr>
          <p:cNvPr id="26" name="Picture 25">
            <a:extLst>
              <a:ext uri="{FF2B5EF4-FFF2-40B4-BE49-F238E27FC236}">
                <a16:creationId xmlns:a16="http://schemas.microsoft.com/office/drawing/2014/main" id="{C77CD486-32BC-40E6-9AD2-DA0C99049E5E}"/>
              </a:ext>
            </a:extLst>
          </p:cNvPr>
          <p:cNvPicPr>
            <a:picLocks noChangeAspect="1"/>
          </p:cNvPicPr>
          <p:nvPr/>
        </p:nvPicPr>
        <p:blipFill>
          <a:blip r:embed="rId18"/>
          <a:stretch>
            <a:fillRect/>
          </a:stretch>
        </p:blipFill>
        <p:spPr>
          <a:xfrm>
            <a:off x="10120544" y="5865704"/>
            <a:ext cx="2151031" cy="1061426"/>
          </a:xfrm>
          <a:prstGeom prst="rect">
            <a:avLst/>
          </a:prstGeom>
        </p:spPr>
      </p:pic>
    </p:spTree>
    <p:extLst>
      <p:ext uri="{BB962C8B-B14F-4D97-AF65-F5344CB8AC3E}">
        <p14:creationId xmlns:p14="http://schemas.microsoft.com/office/powerpoint/2010/main" val="26741683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fade">
                                      <p:cBhvr>
                                        <p:cTn id="27" dur="500"/>
                                        <p:tgtEl>
                                          <p:spTgt spid="3">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Effect transition="in" filter="fade">
                                      <p:cBhvr>
                                        <p:cTn id="37" dur="500"/>
                                        <p:tgtEl>
                                          <p:spTgt spid="3">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4" end="4"/>
                                            </p:txEl>
                                          </p:spTgt>
                                        </p:tgtEl>
                                        <p:attrNameLst>
                                          <p:attrName>style.visibility</p:attrName>
                                        </p:attrNameLst>
                                      </p:cBhvr>
                                      <p:to>
                                        <p:strVal val="visible"/>
                                      </p:to>
                                    </p:set>
                                    <p:animEffect transition="in" filter="fade">
                                      <p:cBhvr>
                                        <p:cTn id="47" dur="500"/>
                                        <p:tgtEl>
                                          <p:spTgt spid="3">
                                            <p:txEl>
                                              <p:pRg st="4" end="4"/>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fade">
                                      <p:cBhvr>
                                        <p:cTn id="52" dur="500"/>
                                        <p:tgtEl>
                                          <p:spTgt spid="14"/>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3">
                                            <p:txEl>
                                              <p:pRg st="5" end="5"/>
                                            </p:txEl>
                                          </p:spTgt>
                                        </p:tgtEl>
                                        <p:attrNameLst>
                                          <p:attrName>style.visibility</p:attrName>
                                        </p:attrNameLst>
                                      </p:cBhvr>
                                      <p:to>
                                        <p:strVal val="visible"/>
                                      </p:to>
                                    </p:set>
                                    <p:animEffect transition="in" filter="fade">
                                      <p:cBhvr>
                                        <p:cTn id="57" dur="500"/>
                                        <p:tgtEl>
                                          <p:spTgt spid="3">
                                            <p:txEl>
                                              <p:pRg st="5" end="5"/>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15"/>
                                        </p:tgtEl>
                                        <p:attrNameLst>
                                          <p:attrName>style.visibility</p:attrName>
                                        </p:attrNameLst>
                                      </p:cBhvr>
                                      <p:to>
                                        <p:strVal val="visible"/>
                                      </p:to>
                                    </p:set>
                                    <p:animEffect transition="in" filter="fade">
                                      <p:cBhvr>
                                        <p:cTn id="62" dur="500"/>
                                        <p:tgtEl>
                                          <p:spTgt spid="15"/>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3">
                                            <p:txEl>
                                              <p:pRg st="6" end="6"/>
                                            </p:txEl>
                                          </p:spTgt>
                                        </p:tgtEl>
                                        <p:attrNameLst>
                                          <p:attrName>style.visibility</p:attrName>
                                        </p:attrNameLst>
                                      </p:cBhvr>
                                      <p:to>
                                        <p:strVal val="visible"/>
                                      </p:to>
                                    </p:set>
                                    <p:animEffect transition="in" filter="fade">
                                      <p:cBhvr>
                                        <p:cTn id="67" dur="500"/>
                                        <p:tgtEl>
                                          <p:spTgt spid="3">
                                            <p:txEl>
                                              <p:pRg st="6" end="6"/>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16"/>
                                        </p:tgtEl>
                                        <p:attrNameLst>
                                          <p:attrName>style.visibility</p:attrName>
                                        </p:attrNameLst>
                                      </p:cBhvr>
                                      <p:to>
                                        <p:strVal val="visible"/>
                                      </p:to>
                                    </p:set>
                                    <p:animEffect transition="in" filter="fade">
                                      <p:cBhvr>
                                        <p:cTn id="72" dur="500"/>
                                        <p:tgtEl>
                                          <p:spTgt spid="16"/>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3">
                                            <p:txEl>
                                              <p:pRg st="7" end="7"/>
                                            </p:txEl>
                                          </p:spTgt>
                                        </p:tgtEl>
                                        <p:attrNameLst>
                                          <p:attrName>style.visibility</p:attrName>
                                        </p:attrNameLst>
                                      </p:cBhvr>
                                      <p:to>
                                        <p:strVal val="visible"/>
                                      </p:to>
                                    </p:set>
                                    <p:animEffect transition="in" filter="fade">
                                      <p:cBhvr>
                                        <p:cTn id="77" dur="500"/>
                                        <p:tgtEl>
                                          <p:spTgt spid="3">
                                            <p:txEl>
                                              <p:pRg st="7" end="7"/>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17"/>
                                        </p:tgtEl>
                                        <p:attrNameLst>
                                          <p:attrName>style.visibility</p:attrName>
                                        </p:attrNameLst>
                                      </p:cBhvr>
                                      <p:to>
                                        <p:strVal val="visible"/>
                                      </p:to>
                                    </p:set>
                                    <p:animEffect transition="in" filter="fade">
                                      <p:cBhvr>
                                        <p:cTn id="82" dur="500"/>
                                        <p:tgtEl>
                                          <p:spTgt spid="17"/>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3">
                                            <p:txEl>
                                              <p:pRg st="8" end="8"/>
                                            </p:txEl>
                                          </p:spTgt>
                                        </p:tgtEl>
                                        <p:attrNameLst>
                                          <p:attrName>style.visibility</p:attrName>
                                        </p:attrNameLst>
                                      </p:cBhvr>
                                      <p:to>
                                        <p:strVal val="visible"/>
                                      </p:to>
                                    </p:set>
                                    <p:animEffect transition="in" filter="fade">
                                      <p:cBhvr>
                                        <p:cTn id="87" dur="500"/>
                                        <p:tgtEl>
                                          <p:spTgt spid="3">
                                            <p:txEl>
                                              <p:pRg st="8" end="8"/>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nodeType="clickEffect">
                                  <p:stCondLst>
                                    <p:cond delay="0"/>
                                  </p:stCondLst>
                                  <p:childTnLst>
                                    <p:set>
                                      <p:cBhvr>
                                        <p:cTn id="91" dur="1" fill="hold">
                                          <p:stCondLst>
                                            <p:cond delay="0"/>
                                          </p:stCondLst>
                                        </p:cTn>
                                        <p:tgtEl>
                                          <p:spTgt spid="18"/>
                                        </p:tgtEl>
                                        <p:attrNameLst>
                                          <p:attrName>style.visibility</p:attrName>
                                        </p:attrNameLst>
                                      </p:cBhvr>
                                      <p:to>
                                        <p:strVal val="visible"/>
                                      </p:to>
                                    </p:set>
                                    <p:animEffect transition="in" filter="fade">
                                      <p:cBhvr>
                                        <p:cTn id="92" dur="500"/>
                                        <p:tgtEl>
                                          <p:spTgt spid="18"/>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nodeType="clickEffect">
                                  <p:stCondLst>
                                    <p:cond delay="0"/>
                                  </p:stCondLst>
                                  <p:childTnLst>
                                    <p:set>
                                      <p:cBhvr>
                                        <p:cTn id="96" dur="1" fill="hold">
                                          <p:stCondLst>
                                            <p:cond delay="0"/>
                                          </p:stCondLst>
                                        </p:cTn>
                                        <p:tgtEl>
                                          <p:spTgt spid="3">
                                            <p:txEl>
                                              <p:pRg st="9" end="9"/>
                                            </p:txEl>
                                          </p:spTgt>
                                        </p:tgtEl>
                                        <p:attrNameLst>
                                          <p:attrName>style.visibility</p:attrName>
                                        </p:attrNameLst>
                                      </p:cBhvr>
                                      <p:to>
                                        <p:strVal val="visible"/>
                                      </p:to>
                                    </p:set>
                                    <p:animEffect transition="in" filter="fade">
                                      <p:cBhvr>
                                        <p:cTn id="97" dur="500"/>
                                        <p:tgtEl>
                                          <p:spTgt spid="3">
                                            <p:txEl>
                                              <p:pRg st="9" end="9"/>
                                            </p:txEl>
                                          </p:spTgt>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nodeType="clickEffect">
                                  <p:stCondLst>
                                    <p:cond delay="0"/>
                                  </p:stCondLst>
                                  <p:childTnLst>
                                    <p:set>
                                      <p:cBhvr>
                                        <p:cTn id="101" dur="1" fill="hold">
                                          <p:stCondLst>
                                            <p:cond delay="0"/>
                                          </p:stCondLst>
                                        </p:cTn>
                                        <p:tgtEl>
                                          <p:spTgt spid="19"/>
                                        </p:tgtEl>
                                        <p:attrNameLst>
                                          <p:attrName>style.visibility</p:attrName>
                                        </p:attrNameLst>
                                      </p:cBhvr>
                                      <p:to>
                                        <p:strVal val="visible"/>
                                      </p:to>
                                    </p:set>
                                    <p:animEffect transition="in" filter="fade">
                                      <p:cBhvr>
                                        <p:cTn id="102" dur="500"/>
                                        <p:tgtEl>
                                          <p:spTgt spid="19"/>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nodeType="clickEffect">
                                  <p:stCondLst>
                                    <p:cond delay="0"/>
                                  </p:stCondLst>
                                  <p:childTnLst>
                                    <p:set>
                                      <p:cBhvr>
                                        <p:cTn id="106" dur="1" fill="hold">
                                          <p:stCondLst>
                                            <p:cond delay="0"/>
                                          </p:stCondLst>
                                        </p:cTn>
                                        <p:tgtEl>
                                          <p:spTgt spid="3">
                                            <p:txEl>
                                              <p:pRg st="10" end="10"/>
                                            </p:txEl>
                                          </p:spTgt>
                                        </p:tgtEl>
                                        <p:attrNameLst>
                                          <p:attrName>style.visibility</p:attrName>
                                        </p:attrNameLst>
                                      </p:cBhvr>
                                      <p:to>
                                        <p:strVal val="visible"/>
                                      </p:to>
                                    </p:set>
                                    <p:animEffect transition="in" filter="fade">
                                      <p:cBhvr>
                                        <p:cTn id="107" dur="500"/>
                                        <p:tgtEl>
                                          <p:spTgt spid="3">
                                            <p:txEl>
                                              <p:pRg st="10" end="10"/>
                                            </p:txEl>
                                          </p:spTgt>
                                        </p:tgtEl>
                                      </p:cBhvr>
                                    </p:animEffect>
                                  </p:childTnLst>
                                </p:cTn>
                              </p:par>
                            </p:childTnLst>
                          </p:cTn>
                        </p:par>
                      </p:childTnLst>
                    </p:cTn>
                  </p:par>
                  <p:par>
                    <p:cTn id="108" fill="hold">
                      <p:stCondLst>
                        <p:cond delay="indefinite"/>
                      </p:stCondLst>
                      <p:childTnLst>
                        <p:par>
                          <p:cTn id="109" fill="hold">
                            <p:stCondLst>
                              <p:cond delay="0"/>
                            </p:stCondLst>
                            <p:childTnLst>
                              <p:par>
                                <p:cTn id="110" presetID="10" presetClass="entr" presetSubtype="0" fill="hold" nodeType="clickEffect">
                                  <p:stCondLst>
                                    <p:cond delay="0"/>
                                  </p:stCondLst>
                                  <p:childTnLst>
                                    <p:set>
                                      <p:cBhvr>
                                        <p:cTn id="111" dur="1" fill="hold">
                                          <p:stCondLst>
                                            <p:cond delay="0"/>
                                          </p:stCondLst>
                                        </p:cTn>
                                        <p:tgtEl>
                                          <p:spTgt spid="20"/>
                                        </p:tgtEl>
                                        <p:attrNameLst>
                                          <p:attrName>style.visibility</p:attrName>
                                        </p:attrNameLst>
                                      </p:cBhvr>
                                      <p:to>
                                        <p:strVal val="visible"/>
                                      </p:to>
                                    </p:set>
                                    <p:animEffect transition="in" filter="fade">
                                      <p:cBhvr>
                                        <p:cTn id="112" dur="500"/>
                                        <p:tgtEl>
                                          <p:spTgt spid="20"/>
                                        </p:tgtEl>
                                      </p:cBhvr>
                                    </p:animEffect>
                                  </p:childTnLst>
                                </p:cTn>
                              </p:par>
                            </p:childTnLst>
                          </p:cTn>
                        </p:par>
                      </p:childTnLst>
                    </p:cTn>
                  </p:par>
                  <p:par>
                    <p:cTn id="113" fill="hold">
                      <p:stCondLst>
                        <p:cond delay="indefinite"/>
                      </p:stCondLst>
                      <p:childTnLst>
                        <p:par>
                          <p:cTn id="114" fill="hold">
                            <p:stCondLst>
                              <p:cond delay="0"/>
                            </p:stCondLst>
                            <p:childTnLst>
                              <p:par>
                                <p:cTn id="115" presetID="10" presetClass="entr" presetSubtype="0" fill="hold" nodeType="clickEffect">
                                  <p:stCondLst>
                                    <p:cond delay="0"/>
                                  </p:stCondLst>
                                  <p:childTnLst>
                                    <p:set>
                                      <p:cBhvr>
                                        <p:cTn id="116" dur="1" fill="hold">
                                          <p:stCondLst>
                                            <p:cond delay="0"/>
                                          </p:stCondLst>
                                        </p:cTn>
                                        <p:tgtEl>
                                          <p:spTgt spid="3">
                                            <p:txEl>
                                              <p:pRg st="11" end="11"/>
                                            </p:txEl>
                                          </p:spTgt>
                                        </p:tgtEl>
                                        <p:attrNameLst>
                                          <p:attrName>style.visibility</p:attrName>
                                        </p:attrNameLst>
                                      </p:cBhvr>
                                      <p:to>
                                        <p:strVal val="visible"/>
                                      </p:to>
                                    </p:set>
                                    <p:animEffect transition="in" filter="fade">
                                      <p:cBhvr>
                                        <p:cTn id="117" dur="500"/>
                                        <p:tgtEl>
                                          <p:spTgt spid="3">
                                            <p:txEl>
                                              <p:pRg st="11" end="11"/>
                                            </p:txEl>
                                          </p:spTgt>
                                        </p:tgtEl>
                                      </p:cBhvr>
                                    </p:animEffect>
                                  </p:childTnLst>
                                </p:cTn>
                              </p:par>
                            </p:childTnLst>
                          </p:cTn>
                        </p:par>
                      </p:childTnLst>
                    </p:cTn>
                  </p:par>
                  <p:par>
                    <p:cTn id="118" fill="hold">
                      <p:stCondLst>
                        <p:cond delay="indefinite"/>
                      </p:stCondLst>
                      <p:childTnLst>
                        <p:par>
                          <p:cTn id="119" fill="hold">
                            <p:stCondLst>
                              <p:cond delay="0"/>
                            </p:stCondLst>
                            <p:childTnLst>
                              <p:par>
                                <p:cTn id="120" presetID="10" presetClass="entr" presetSubtype="0" fill="hold" nodeType="clickEffect">
                                  <p:stCondLst>
                                    <p:cond delay="0"/>
                                  </p:stCondLst>
                                  <p:childTnLst>
                                    <p:set>
                                      <p:cBhvr>
                                        <p:cTn id="121" dur="1" fill="hold">
                                          <p:stCondLst>
                                            <p:cond delay="0"/>
                                          </p:stCondLst>
                                        </p:cTn>
                                        <p:tgtEl>
                                          <p:spTgt spid="21"/>
                                        </p:tgtEl>
                                        <p:attrNameLst>
                                          <p:attrName>style.visibility</p:attrName>
                                        </p:attrNameLst>
                                      </p:cBhvr>
                                      <p:to>
                                        <p:strVal val="visible"/>
                                      </p:to>
                                    </p:set>
                                    <p:animEffect transition="in" filter="fade">
                                      <p:cBhvr>
                                        <p:cTn id="122" dur="500"/>
                                        <p:tgtEl>
                                          <p:spTgt spid="21"/>
                                        </p:tgtEl>
                                      </p:cBhvr>
                                    </p:animEffect>
                                  </p:childTnLst>
                                </p:cTn>
                              </p:par>
                            </p:childTnLst>
                          </p:cTn>
                        </p:par>
                      </p:childTnLst>
                    </p:cTn>
                  </p:par>
                  <p:par>
                    <p:cTn id="123" fill="hold">
                      <p:stCondLst>
                        <p:cond delay="indefinite"/>
                      </p:stCondLst>
                      <p:childTnLst>
                        <p:par>
                          <p:cTn id="124" fill="hold">
                            <p:stCondLst>
                              <p:cond delay="0"/>
                            </p:stCondLst>
                            <p:childTnLst>
                              <p:par>
                                <p:cTn id="125" presetID="10" presetClass="entr" presetSubtype="0" fill="hold" nodeType="clickEffect">
                                  <p:stCondLst>
                                    <p:cond delay="0"/>
                                  </p:stCondLst>
                                  <p:childTnLst>
                                    <p:set>
                                      <p:cBhvr>
                                        <p:cTn id="126" dur="1" fill="hold">
                                          <p:stCondLst>
                                            <p:cond delay="0"/>
                                          </p:stCondLst>
                                        </p:cTn>
                                        <p:tgtEl>
                                          <p:spTgt spid="3">
                                            <p:txEl>
                                              <p:pRg st="12" end="12"/>
                                            </p:txEl>
                                          </p:spTgt>
                                        </p:tgtEl>
                                        <p:attrNameLst>
                                          <p:attrName>style.visibility</p:attrName>
                                        </p:attrNameLst>
                                      </p:cBhvr>
                                      <p:to>
                                        <p:strVal val="visible"/>
                                      </p:to>
                                    </p:set>
                                    <p:animEffect transition="in" filter="fade">
                                      <p:cBhvr>
                                        <p:cTn id="127" dur="500"/>
                                        <p:tgtEl>
                                          <p:spTgt spid="3">
                                            <p:txEl>
                                              <p:pRg st="12" end="12"/>
                                            </p:txEl>
                                          </p:spTgt>
                                        </p:tgtEl>
                                      </p:cBhvr>
                                    </p:animEffect>
                                  </p:childTnLst>
                                </p:cTn>
                              </p:par>
                            </p:childTnLst>
                          </p:cTn>
                        </p:par>
                      </p:childTnLst>
                    </p:cTn>
                  </p:par>
                  <p:par>
                    <p:cTn id="128" fill="hold">
                      <p:stCondLst>
                        <p:cond delay="indefinite"/>
                      </p:stCondLst>
                      <p:childTnLst>
                        <p:par>
                          <p:cTn id="129" fill="hold">
                            <p:stCondLst>
                              <p:cond delay="0"/>
                            </p:stCondLst>
                            <p:childTnLst>
                              <p:par>
                                <p:cTn id="130" presetID="10" presetClass="entr" presetSubtype="0" fill="hold" nodeType="clickEffect">
                                  <p:stCondLst>
                                    <p:cond delay="0"/>
                                  </p:stCondLst>
                                  <p:childTnLst>
                                    <p:set>
                                      <p:cBhvr>
                                        <p:cTn id="131" dur="1" fill="hold">
                                          <p:stCondLst>
                                            <p:cond delay="0"/>
                                          </p:stCondLst>
                                        </p:cTn>
                                        <p:tgtEl>
                                          <p:spTgt spid="22"/>
                                        </p:tgtEl>
                                        <p:attrNameLst>
                                          <p:attrName>style.visibility</p:attrName>
                                        </p:attrNameLst>
                                      </p:cBhvr>
                                      <p:to>
                                        <p:strVal val="visible"/>
                                      </p:to>
                                    </p:set>
                                    <p:animEffect transition="in" filter="fade">
                                      <p:cBhvr>
                                        <p:cTn id="132" dur="500"/>
                                        <p:tgtEl>
                                          <p:spTgt spid="22"/>
                                        </p:tgtEl>
                                      </p:cBhvr>
                                    </p:animEffect>
                                  </p:childTnLst>
                                </p:cTn>
                              </p:par>
                            </p:childTnLst>
                          </p:cTn>
                        </p:par>
                      </p:childTnLst>
                    </p:cTn>
                  </p:par>
                  <p:par>
                    <p:cTn id="133" fill="hold">
                      <p:stCondLst>
                        <p:cond delay="indefinite"/>
                      </p:stCondLst>
                      <p:childTnLst>
                        <p:par>
                          <p:cTn id="134" fill="hold">
                            <p:stCondLst>
                              <p:cond delay="0"/>
                            </p:stCondLst>
                            <p:childTnLst>
                              <p:par>
                                <p:cTn id="135" presetID="10" presetClass="entr" presetSubtype="0" fill="hold" nodeType="clickEffect">
                                  <p:stCondLst>
                                    <p:cond delay="0"/>
                                  </p:stCondLst>
                                  <p:childTnLst>
                                    <p:set>
                                      <p:cBhvr>
                                        <p:cTn id="136" dur="1" fill="hold">
                                          <p:stCondLst>
                                            <p:cond delay="0"/>
                                          </p:stCondLst>
                                        </p:cTn>
                                        <p:tgtEl>
                                          <p:spTgt spid="3">
                                            <p:txEl>
                                              <p:pRg st="13" end="13"/>
                                            </p:txEl>
                                          </p:spTgt>
                                        </p:tgtEl>
                                        <p:attrNameLst>
                                          <p:attrName>style.visibility</p:attrName>
                                        </p:attrNameLst>
                                      </p:cBhvr>
                                      <p:to>
                                        <p:strVal val="visible"/>
                                      </p:to>
                                    </p:set>
                                    <p:animEffect transition="in" filter="fade">
                                      <p:cBhvr>
                                        <p:cTn id="137" dur="500"/>
                                        <p:tgtEl>
                                          <p:spTgt spid="3">
                                            <p:txEl>
                                              <p:pRg st="13" end="13"/>
                                            </p:txEl>
                                          </p:spTgt>
                                        </p:tgtEl>
                                      </p:cBhvr>
                                    </p:animEffect>
                                  </p:childTnLst>
                                </p:cTn>
                              </p:par>
                            </p:childTnLst>
                          </p:cTn>
                        </p:par>
                      </p:childTnLst>
                    </p:cTn>
                  </p:par>
                  <p:par>
                    <p:cTn id="138" fill="hold">
                      <p:stCondLst>
                        <p:cond delay="indefinite"/>
                      </p:stCondLst>
                      <p:childTnLst>
                        <p:par>
                          <p:cTn id="139" fill="hold">
                            <p:stCondLst>
                              <p:cond delay="0"/>
                            </p:stCondLst>
                            <p:childTnLst>
                              <p:par>
                                <p:cTn id="140" presetID="10" presetClass="entr" presetSubtype="0" fill="hold" nodeType="clickEffect">
                                  <p:stCondLst>
                                    <p:cond delay="0"/>
                                  </p:stCondLst>
                                  <p:childTnLst>
                                    <p:set>
                                      <p:cBhvr>
                                        <p:cTn id="141" dur="1" fill="hold">
                                          <p:stCondLst>
                                            <p:cond delay="0"/>
                                          </p:stCondLst>
                                        </p:cTn>
                                        <p:tgtEl>
                                          <p:spTgt spid="23"/>
                                        </p:tgtEl>
                                        <p:attrNameLst>
                                          <p:attrName>style.visibility</p:attrName>
                                        </p:attrNameLst>
                                      </p:cBhvr>
                                      <p:to>
                                        <p:strVal val="visible"/>
                                      </p:to>
                                    </p:set>
                                    <p:animEffect transition="in" filter="fade">
                                      <p:cBhvr>
                                        <p:cTn id="142" dur="500"/>
                                        <p:tgtEl>
                                          <p:spTgt spid="23"/>
                                        </p:tgtEl>
                                      </p:cBhvr>
                                    </p:animEffect>
                                  </p:childTnLst>
                                </p:cTn>
                              </p:par>
                            </p:childTnLst>
                          </p:cTn>
                        </p:par>
                      </p:childTnLst>
                    </p:cTn>
                  </p:par>
                  <p:par>
                    <p:cTn id="143" fill="hold">
                      <p:stCondLst>
                        <p:cond delay="indefinite"/>
                      </p:stCondLst>
                      <p:childTnLst>
                        <p:par>
                          <p:cTn id="144" fill="hold">
                            <p:stCondLst>
                              <p:cond delay="0"/>
                            </p:stCondLst>
                            <p:childTnLst>
                              <p:par>
                                <p:cTn id="145" presetID="10" presetClass="entr" presetSubtype="0" fill="hold" nodeType="clickEffect">
                                  <p:stCondLst>
                                    <p:cond delay="0"/>
                                  </p:stCondLst>
                                  <p:childTnLst>
                                    <p:set>
                                      <p:cBhvr>
                                        <p:cTn id="146" dur="1" fill="hold">
                                          <p:stCondLst>
                                            <p:cond delay="0"/>
                                          </p:stCondLst>
                                        </p:cTn>
                                        <p:tgtEl>
                                          <p:spTgt spid="3">
                                            <p:txEl>
                                              <p:pRg st="14" end="14"/>
                                            </p:txEl>
                                          </p:spTgt>
                                        </p:tgtEl>
                                        <p:attrNameLst>
                                          <p:attrName>style.visibility</p:attrName>
                                        </p:attrNameLst>
                                      </p:cBhvr>
                                      <p:to>
                                        <p:strVal val="visible"/>
                                      </p:to>
                                    </p:set>
                                    <p:animEffect transition="in" filter="fade">
                                      <p:cBhvr>
                                        <p:cTn id="147" dur="500"/>
                                        <p:tgtEl>
                                          <p:spTgt spid="3">
                                            <p:txEl>
                                              <p:pRg st="14" end="14"/>
                                            </p:txEl>
                                          </p:spTgt>
                                        </p:tgtEl>
                                      </p:cBhvr>
                                    </p:animEffect>
                                  </p:childTnLst>
                                </p:cTn>
                              </p:par>
                            </p:childTnLst>
                          </p:cTn>
                        </p:par>
                      </p:childTnLst>
                    </p:cTn>
                  </p:par>
                  <p:par>
                    <p:cTn id="148" fill="hold">
                      <p:stCondLst>
                        <p:cond delay="indefinite"/>
                      </p:stCondLst>
                      <p:childTnLst>
                        <p:par>
                          <p:cTn id="149" fill="hold">
                            <p:stCondLst>
                              <p:cond delay="0"/>
                            </p:stCondLst>
                            <p:childTnLst>
                              <p:par>
                                <p:cTn id="150" presetID="10" presetClass="entr" presetSubtype="0" fill="hold" nodeType="clickEffect">
                                  <p:stCondLst>
                                    <p:cond delay="0"/>
                                  </p:stCondLst>
                                  <p:childTnLst>
                                    <p:set>
                                      <p:cBhvr>
                                        <p:cTn id="151" dur="1" fill="hold">
                                          <p:stCondLst>
                                            <p:cond delay="0"/>
                                          </p:stCondLst>
                                        </p:cTn>
                                        <p:tgtEl>
                                          <p:spTgt spid="24"/>
                                        </p:tgtEl>
                                        <p:attrNameLst>
                                          <p:attrName>style.visibility</p:attrName>
                                        </p:attrNameLst>
                                      </p:cBhvr>
                                      <p:to>
                                        <p:strVal val="visible"/>
                                      </p:to>
                                    </p:set>
                                    <p:animEffect transition="in" filter="fade">
                                      <p:cBhvr>
                                        <p:cTn id="152" dur="500"/>
                                        <p:tgtEl>
                                          <p:spTgt spid="24"/>
                                        </p:tgtEl>
                                      </p:cBhvr>
                                    </p:animEffect>
                                  </p:childTnLst>
                                </p:cTn>
                              </p:par>
                            </p:childTnLst>
                          </p:cTn>
                        </p:par>
                      </p:childTnLst>
                    </p:cTn>
                  </p:par>
                  <p:par>
                    <p:cTn id="153" fill="hold">
                      <p:stCondLst>
                        <p:cond delay="indefinite"/>
                      </p:stCondLst>
                      <p:childTnLst>
                        <p:par>
                          <p:cTn id="154" fill="hold">
                            <p:stCondLst>
                              <p:cond delay="0"/>
                            </p:stCondLst>
                            <p:childTnLst>
                              <p:par>
                                <p:cTn id="155" presetID="10" presetClass="entr" presetSubtype="0" fill="hold" nodeType="clickEffect">
                                  <p:stCondLst>
                                    <p:cond delay="0"/>
                                  </p:stCondLst>
                                  <p:childTnLst>
                                    <p:set>
                                      <p:cBhvr>
                                        <p:cTn id="156" dur="1" fill="hold">
                                          <p:stCondLst>
                                            <p:cond delay="0"/>
                                          </p:stCondLst>
                                        </p:cTn>
                                        <p:tgtEl>
                                          <p:spTgt spid="3">
                                            <p:txEl>
                                              <p:pRg st="15" end="15"/>
                                            </p:txEl>
                                          </p:spTgt>
                                        </p:tgtEl>
                                        <p:attrNameLst>
                                          <p:attrName>style.visibility</p:attrName>
                                        </p:attrNameLst>
                                      </p:cBhvr>
                                      <p:to>
                                        <p:strVal val="visible"/>
                                      </p:to>
                                    </p:set>
                                    <p:animEffect transition="in" filter="fade">
                                      <p:cBhvr>
                                        <p:cTn id="157" dur="500"/>
                                        <p:tgtEl>
                                          <p:spTgt spid="3">
                                            <p:txEl>
                                              <p:pRg st="15" end="15"/>
                                            </p:txEl>
                                          </p:spTgt>
                                        </p:tgtEl>
                                      </p:cBhvr>
                                    </p:animEffect>
                                  </p:childTnLst>
                                </p:cTn>
                              </p:par>
                            </p:childTnLst>
                          </p:cTn>
                        </p:par>
                      </p:childTnLst>
                    </p:cTn>
                  </p:par>
                  <p:par>
                    <p:cTn id="158" fill="hold">
                      <p:stCondLst>
                        <p:cond delay="indefinite"/>
                      </p:stCondLst>
                      <p:childTnLst>
                        <p:par>
                          <p:cTn id="159" fill="hold">
                            <p:stCondLst>
                              <p:cond delay="0"/>
                            </p:stCondLst>
                            <p:childTnLst>
                              <p:par>
                                <p:cTn id="160" presetID="10" presetClass="entr" presetSubtype="0" fill="hold" nodeType="clickEffect">
                                  <p:stCondLst>
                                    <p:cond delay="0"/>
                                  </p:stCondLst>
                                  <p:childTnLst>
                                    <p:set>
                                      <p:cBhvr>
                                        <p:cTn id="161" dur="1" fill="hold">
                                          <p:stCondLst>
                                            <p:cond delay="0"/>
                                          </p:stCondLst>
                                        </p:cTn>
                                        <p:tgtEl>
                                          <p:spTgt spid="25"/>
                                        </p:tgtEl>
                                        <p:attrNameLst>
                                          <p:attrName>style.visibility</p:attrName>
                                        </p:attrNameLst>
                                      </p:cBhvr>
                                      <p:to>
                                        <p:strVal val="visible"/>
                                      </p:to>
                                    </p:set>
                                    <p:animEffect transition="in" filter="fade">
                                      <p:cBhvr>
                                        <p:cTn id="16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6A84B152-3496-4C52-AF08-97AFFC09DD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38" name="Freeform: Shape 37">
            <a:extLst>
              <a:ext uri="{FF2B5EF4-FFF2-40B4-BE49-F238E27FC236}">
                <a16:creationId xmlns:a16="http://schemas.microsoft.com/office/drawing/2014/main" id="{6B2ADB95-0FA3-4BD7-A8AC-89D014A83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198657" y="1"/>
            <a:ext cx="1155142" cy="625027"/>
          </a:xfrm>
          <a:custGeom>
            <a:avLst/>
            <a:gdLst>
              <a:gd name="connsiteX0" fmla="*/ 4784 w 1155142"/>
              <a:gd name="connsiteY0" fmla="*/ 0 h 625027"/>
              <a:gd name="connsiteX1" fmla="*/ 1150358 w 1155142"/>
              <a:gd name="connsiteY1" fmla="*/ 0 h 625027"/>
              <a:gd name="connsiteX2" fmla="*/ 1155142 w 1155142"/>
              <a:gd name="connsiteY2" fmla="*/ 47456 h 625027"/>
              <a:gd name="connsiteX3" fmla="*/ 577571 w 1155142"/>
              <a:gd name="connsiteY3" fmla="*/ 625027 h 625027"/>
              <a:gd name="connsiteX4" fmla="*/ 0 w 1155142"/>
              <a:gd name="connsiteY4" fmla="*/ 47456 h 625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625027">
                <a:moveTo>
                  <a:pt x="4784" y="0"/>
                </a:moveTo>
                <a:lnTo>
                  <a:pt x="1150358" y="0"/>
                </a:lnTo>
                <a:lnTo>
                  <a:pt x="1155142" y="47456"/>
                </a:lnTo>
                <a:cubicBezTo>
                  <a:pt x="1155142" y="366440"/>
                  <a:pt x="896555" y="625027"/>
                  <a:pt x="577571" y="625027"/>
                </a:cubicBezTo>
                <a:cubicBezTo>
                  <a:pt x="258587" y="625027"/>
                  <a:pt x="0" y="366440"/>
                  <a:pt x="0" y="47456"/>
                </a:cubicBezTo>
                <a:close/>
              </a:path>
            </a:pathLst>
          </a:custGeom>
          <a:solidFill>
            <a:schemeClr val="accent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Content Placeholder 2">
            <a:extLst>
              <a:ext uri="{FF2B5EF4-FFF2-40B4-BE49-F238E27FC236}">
                <a16:creationId xmlns:a16="http://schemas.microsoft.com/office/drawing/2014/main" id="{0C98DD34-3C6E-4B6E-84B4-2C22AC6D825D}"/>
              </a:ext>
            </a:extLst>
          </p:cNvPr>
          <p:cNvSpPr>
            <a:spLocks noGrp="1"/>
          </p:cNvSpPr>
          <p:nvPr>
            <p:ph idx="1"/>
          </p:nvPr>
        </p:nvSpPr>
        <p:spPr>
          <a:xfrm>
            <a:off x="707412" y="733671"/>
            <a:ext cx="5393361" cy="6004479"/>
          </a:xfrm>
        </p:spPr>
        <p:txBody>
          <a:bodyPr>
            <a:normAutofit fontScale="62500" lnSpcReduction="20000"/>
          </a:bodyPr>
          <a:lstStyle/>
          <a:p>
            <a:r>
              <a:rPr lang="sr-Cyrl-RS" sz="3100" dirty="0">
                <a:solidFill>
                  <a:srgbClr val="FFC000"/>
                </a:solidFill>
              </a:rPr>
              <a:t>Разговор о тексту</a:t>
            </a:r>
            <a:endParaRPr lang="sr-Cyrl-RS" sz="3100" dirty="0">
              <a:solidFill>
                <a:schemeClr val="tx1">
                  <a:lumMod val="95000"/>
                  <a:lumOff val="5000"/>
                </a:schemeClr>
              </a:solidFill>
            </a:endParaRPr>
          </a:p>
          <a:p>
            <a:r>
              <a:rPr lang="sr-Cyrl-RS" sz="3100" dirty="0"/>
              <a:t>О чему се говори у тексту?</a:t>
            </a:r>
          </a:p>
          <a:p>
            <a:r>
              <a:rPr lang="sr-Cyrl-RS" sz="3100" dirty="0"/>
              <a:t>Ко су ликови?</a:t>
            </a:r>
          </a:p>
          <a:p>
            <a:r>
              <a:rPr lang="sr-Cyrl-RS" sz="3100" dirty="0"/>
              <a:t>Шта је Јосиф Панчић у детињству волео да ради?</a:t>
            </a:r>
          </a:p>
          <a:p>
            <a:r>
              <a:rPr lang="sr-Cyrl-RS" sz="3100" dirty="0"/>
              <a:t>Са ким се он највише дружио?</a:t>
            </a:r>
          </a:p>
          <a:p>
            <a:r>
              <a:rPr lang="sr-Cyrl-RS" sz="3100" dirty="0"/>
              <a:t>На који начин се он споразумевао са биљкама?</a:t>
            </a:r>
          </a:p>
          <a:p>
            <a:r>
              <a:rPr lang="sr-Cyrl-RS" sz="3100" dirty="0"/>
              <a:t>(...Панчић је,као и сва деца, волео да види баш оно што му се брани, разгрнуо је траву и угледао цвет са пуно прашника... Када је стигао кући,показао је баки оприштене руке...) на основу овог одломка, шта закључујеш какав је он био као дечак?</a:t>
            </a:r>
          </a:p>
          <a:p>
            <a:r>
              <a:rPr lang="sr-Cyrl-RS" sz="3100" dirty="0"/>
              <a:t>Захваљујући коме је он постао добар познавалац биљака?</a:t>
            </a:r>
          </a:p>
          <a:p>
            <a:r>
              <a:rPr lang="sr-Cyrl-RS" sz="3100" dirty="0"/>
              <a:t>Чему је тебе и Јосифа његова бака научила?</a:t>
            </a:r>
          </a:p>
          <a:p>
            <a:endParaRPr lang="sr-Cyrl-RS" sz="3100" dirty="0"/>
          </a:p>
          <a:p>
            <a:r>
              <a:rPr lang="sr-Cyrl-RS" sz="3100" dirty="0"/>
              <a:t>Кликом на линк отвараш квиз о тексту</a:t>
            </a:r>
          </a:p>
          <a:p>
            <a:endParaRPr lang="sr-Cyrl-RS" sz="3100" dirty="0"/>
          </a:p>
          <a:p>
            <a:r>
              <a:rPr lang="en-US" sz="2200" dirty="0">
                <a:hlinkClick r:id="rId2"/>
              </a:rPr>
              <a:t>https://learningapps.org/display?v=ptprze56t20</a:t>
            </a:r>
            <a:endParaRPr lang="en-US" sz="2200" dirty="0"/>
          </a:p>
        </p:txBody>
      </p:sp>
      <p:sp>
        <p:nvSpPr>
          <p:cNvPr id="40" name="Oval 39">
            <a:extLst>
              <a:ext uri="{FF2B5EF4-FFF2-40B4-BE49-F238E27FC236}">
                <a16:creationId xmlns:a16="http://schemas.microsoft.com/office/drawing/2014/main" id="{C924DBCE-E731-4B22-8181-A39C1D862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8185" y="3423959"/>
            <a:ext cx="630884" cy="630884"/>
          </a:xfrm>
          <a:prstGeom prst="ellipse">
            <a:avLst/>
          </a:prstGeom>
          <a:noFill/>
          <a:ln w="1270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Freeform: Shape 41">
            <a:extLst>
              <a:ext uri="{FF2B5EF4-FFF2-40B4-BE49-F238E27FC236}">
                <a16:creationId xmlns:a16="http://schemas.microsoft.com/office/drawing/2014/main" id="{4CBF9756-6AC8-4C65-84DF-56FBFFA1D8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463438">
            <a:off x="7450227" y="5166682"/>
            <a:ext cx="1835725" cy="2024785"/>
          </a:xfrm>
          <a:custGeom>
            <a:avLst/>
            <a:gdLst>
              <a:gd name="connsiteX0" fmla="*/ 1801138 w 1835725"/>
              <a:gd name="connsiteY0" fmla="*/ 1622662 h 2024785"/>
              <a:gd name="connsiteX1" fmla="*/ 1835717 w 1835725"/>
              <a:gd name="connsiteY1" fmla="*/ 1680254 h 2024785"/>
              <a:gd name="connsiteX2" fmla="*/ 1812568 w 1835725"/>
              <a:gd name="connsiteY2" fmla="*/ 1877193 h 2024785"/>
              <a:gd name="connsiteX3" fmla="*/ 1776210 w 1835725"/>
              <a:gd name="connsiteY3" fmla="*/ 2024785 h 2024785"/>
              <a:gd name="connsiteX4" fmla="*/ 1655772 w 1835725"/>
              <a:gd name="connsiteY4" fmla="*/ 1983449 h 2024785"/>
              <a:gd name="connsiteX5" fmla="*/ 1687591 w 1835725"/>
              <a:gd name="connsiteY5" fmla="*/ 1854495 h 2024785"/>
              <a:gd name="connsiteX6" fmla="*/ 1708939 w 1835725"/>
              <a:gd name="connsiteY6" fmla="*/ 1673301 h 2024785"/>
              <a:gd name="connsiteX7" fmla="*/ 1778129 w 1835725"/>
              <a:gd name="connsiteY7" fmla="*/ 1615979 h 2024785"/>
              <a:gd name="connsiteX8" fmla="*/ 1801138 w 1835725"/>
              <a:gd name="connsiteY8" fmla="*/ 1622662 h 2024785"/>
              <a:gd name="connsiteX9" fmla="*/ 1585229 w 1835725"/>
              <a:gd name="connsiteY9" fmla="*/ 764759 h 2024785"/>
              <a:gd name="connsiteX10" fmla="*/ 1623024 w 1835725"/>
              <a:gd name="connsiteY10" fmla="*/ 792810 h 2024785"/>
              <a:gd name="connsiteX11" fmla="*/ 1777614 w 1835725"/>
              <a:gd name="connsiteY11" fmla="*/ 1157141 h 2024785"/>
              <a:gd name="connsiteX12" fmla="*/ 1733799 w 1835725"/>
              <a:gd name="connsiteY12" fmla="*/ 1235532 h 2024785"/>
              <a:gd name="connsiteX13" fmla="*/ 1716464 w 1835725"/>
              <a:gd name="connsiteY13" fmla="*/ 1237722 h 2024785"/>
              <a:gd name="connsiteX14" fmla="*/ 1716464 w 1835725"/>
              <a:gd name="connsiteY14" fmla="*/ 1237913 h 2024785"/>
              <a:gd name="connsiteX15" fmla="*/ 1655409 w 1835725"/>
              <a:gd name="connsiteY15" fmla="*/ 1191717 h 2024785"/>
              <a:gd name="connsiteX16" fmla="*/ 1513200 w 1835725"/>
              <a:gd name="connsiteY16" fmla="*/ 856627 h 2024785"/>
              <a:gd name="connsiteX17" fmla="*/ 1538499 w 1835725"/>
              <a:gd name="connsiteY17" fmla="*/ 770415 h 2024785"/>
              <a:gd name="connsiteX18" fmla="*/ 1585229 w 1835725"/>
              <a:gd name="connsiteY18" fmla="*/ 764759 h 2024785"/>
              <a:gd name="connsiteX19" fmla="*/ 477919 w 1835725"/>
              <a:gd name="connsiteY19" fmla="*/ 21437 h 2024785"/>
              <a:gd name="connsiteX20" fmla="*/ 509236 w 1835725"/>
              <a:gd name="connsiteY20" fmla="*/ 84182 h 2024785"/>
              <a:gd name="connsiteX21" fmla="*/ 445829 w 1835725"/>
              <a:gd name="connsiteY21" fmla="*/ 139871 h 2024785"/>
              <a:gd name="connsiteX22" fmla="*/ 437447 w 1835725"/>
              <a:gd name="connsiteY22" fmla="*/ 139395 h 2024785"/>
              <a:gd name="connsiteX23" fmla="*/ 73211 w 1835725"/>
              <a:gd name="connsiteY23" fmla="*/ 137204 h 2024785"/>
              <a:gd name="connsiteX24" fmla="*/ 749 w 1835725"/>
              <a:gd name="connsiteY24" fmla="*/ 84082 h 2024785"/>
              <a:gd name="connsiteX25" fmla="*/ 53871 w 1835725"/>
              <a:gd name="connsiteY25" fmla="*/ 11621 h 2024785"/>
              <a:gd name="connsiteX26" fmla="*/ 58352 w 1835725"/>
              <a:gd name="connsiteY26" fmla="*/ 11093 h 2024785"/>
              <a:gd name="connsiteX27" fmla="*/ 454020 w 1835725"/>
              <a:gd name="connsiteY27" fmla="*/ 13474 h 2024785"/>
              <a:gd name="connsiteX28" fmla="*/ 477919 w 1835725"/>
              <a:gd name="connsiteY28" fmla="*/ 21437 h 2024785"/>
              <a:gd name="connsiteX29" fmla="*/ 957797 w 1835725"/>
              <a:gd name="connsiteY29" fmla="*/ 167970 h 2024785"/>
              <a:gd name="connsiteX30" fmla="*/ 1286982 w 1835725"/>
              <a:gd name="connsiteY30" fmla="*/ 387616 h 2024785"/>
              <a:gd name="connsiteX31" fmla="*/ 1293725 w 1835725"/>
              <a:gd name="connsiteY31" fmla="*/ 477075 h 2024785"/>
              <a:gd name="connsiteX32" fmla="*/ 1245453 w 1835725"/>
              <a:gd name="connsiteY32" fmla="*/ 499154 h 2024785"/>
              <a:gd name="connsiteX33" fmla="*/ 1245167 w 1835725"/>
              <a:gd name="connsiteY33" fmla="*/ 499154 h 2024785"/>
              <a:gd name="connsiteX34" fmla="*/ 1203638 w 1835725"/>
              <a:gd name="connsiteY34" fmla="*/ 484104 h 2024785"/>
              <a:gd name="connsiteX35" fmla="*/ 900647 w 1835725"/>
              <a:gd name="connsiteY35" fmla="*/ 281508 h 2024785"/>
              <a:gd name="connsiteX36" fmla="*/ 872454 w 1835725"/>
              <a:gd name="connsiteY36" fmla="*/ 196164 h 2024785"/>
              <a:gd name="connsiteX37" fmla="*/ 957797 w 1835725"/>
              <a:gd name="connsiteY37" fmla="*/ 167970 h 2024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35725" h="2024785">
                <a:moveTo>
                  <a:pt x="1801138" y="1622662"/>
                </a:moveTo>
                <a:cubicBezTo>
                  <a:pt x="1822105" y="1633400"/>
                  <a:pt x="1836117" y="1655372"/>
                  <a:pt x="1835717" y="1680254"/>
                </a:cubicBezTo>
                <a:cubicBezTo>
                  <a:pt x="1832093" y="1746382"/>
                  <a:pt x="1824354" y="1812154"/>
                  <a:pt x="1812568" y="1877193"/>
                </a:cubicBezTo>
                <a:lnTo>
                  <a:pt x="1776210" y="2024785"/>
                </a:lnTo>
                <a:lnTo>
                  <a:pt x="1655772" y="1983449"/>
                </a:lnTo>
                <a:lnTo>
                  <a:pt x="1687591" y="1854495"/>
                </a:lnTo>
                <a:cubicBezTo>
                  <a:pt x="1698455" y="1794657"/>
                  <a:pt x="1705590" y="1734142"/>
                  <a:pt x="1708939" y="1673301"/>
                </a:cubicBezTo>
                <a:cubicBezTo>
                  <a:pt x="1712216" y="1638363"/>
                  <a:pt x="1743190" y="1612703"/>
                  <a:pt x="1778129" y="1615979"/>
                </a:cubicBezTo>
                <a:cubicBezTo>
                  <a:pt x="1786387" y="1616753"/>
                  <a:pt x="1794149" y="1619084"/>
                  <a:pt x="1801138" y="1622662"/>
                </a:cubicBezTo>
                <a:close/>
                <a:moveTo>
                  <a:pt x="1585229" y="764759"/>
                </a:moveTo>
                <a:cubicBezTo>
                  <a:pt x="1600438" y="768789"/>
                  <a:pt x="1614156" y="778436"/>
                  <a:pt x="1623024" y="792810"/>
                </a:cubicBezTo>
                <a:cubicBezTo>
                  <a:pt x="1689575" y="907319"/>
                  <a:pt x="1741505" y="1029715"/>
                  <a:pt x="1777614" y="1157141"/>
                </a:cubicBezTo>
                <a:cubicBezTo>
                  <a:pt x="1787149" y="1190888"/>
                  <a:pt x="1767537" y="1225969"/>
                  <a:pt x="1733799" y="1235532"/>
                </a:cubicBezTo>
                <a:cubicBezTo>
                  <a:pt x="1728151" y="1237046"/>
                  <a:pt x="1722312" y="1237780"/>
                  <a:pt x="1716464" y="1237722"/>
                </a:cubicBezTo>
                <a:lnTo>
                  <a:pt x="1716464" y="1237913"/>
                </a:lnTo>
                <a:cubicBezTo>
                  <a:pt x="1688070" y="1237913"/>
                  <a:pt x="1663124" y="1219044"/>
                  <a:pt x="1655409" y="1191717"/>
                </a:cubicBezTo>
                <a:cubicBezTo>
                  <a:pt x="1622214" y="1074512"/>
                  <a:pt x="1574437" y="961936"/>
                  <a:pt x="1513200" y="856627"/>
                </a:cubicBezTo>
                <a:cubicBezTo>
                  <a:pt x="1496379" y="825834"/>
                  <a:pt x="1507704" y="787236"/>
                  <a:pt x="1538499" y="770415"/>
                </a:cubicBezTo>
                <a:cubicBezTo>
                  <a:pt x="1553325" y="762319"/>
                  <a:pt x="1570022" y="760730"/>
                  <a:pt x="1585229" y="764759"/>
                </a:cubicBezTo>
                <a:close/>
                <a:moveTo>
                  <a:pt x="477919" y="21437"/>
                </a:moveTo>
                <a:cubicBezTo>
                  <a:pt x="499341" y="33775"/>
                  <a:pt x="512445" y="58102"/>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89834" y="-4456"/>
                  <a:pt x="322735" y="-3656"/>
                  <a:pt x="454020" y="13474"/>
                </a:cubicBezTo>
                <a:cubicBezTo>
                  <a:pt x="462713" y="14543"/>
                  <a:pt x="470778" y="17324"/>
                  <a:pt x="477919" y="21437"/>
                </a:cubicBezTo>
                <a:close/>
                <a:moveTo>
                  <a:pt x="957797" y="167970"/>
                </a:move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8235" y="164811"/>
                  <a:pt x="926445" y="152188"/>
                  <a:pt x="957797" y="167970"/>
                </a:cubicBezTo>
                <a:close/>
              </a:path>
            </a:pathLst>
          </a:custGeom>
          <a:solidFill>
            <a:schemeClr val="accent4"/>
          </a:solidFill>
          <a:ln w="9525" cap="flat">
            <a:noFill/>
            <a:prstDash val="solid"/>
            <a:miter/>
          </a:ln>
        </p:spPr>
        <p:txBody>
          <a:bodyPr rtlCol="0" anchor="ctr"/>
          <a:lstStyle/>
          <a:p>
            <a:endParaRPr lang="en-US" dirty="0"/>
          </a:p>
        </p:txBody>
      </p:sp>
      <p:pic>
        <p:nvPicPr>
          <p:cNvPr id="5" name="Picture 4" descr="A close up of a flower&#10;&#10;Description automatically generated">
            <a:extLst>
              <a:ext uri="{FF2B5EF4-FFF2-40B4-BE49-F238E27FC236}">
                <a16:creationId xmlns:a16="http://schemas.microsoft.com/office/drawing/2014/main" id="{F81AA437-38A5-42A4-83AE-25017EA38B20}"/>
              </a:ext>
            </a:extLst>
          </p:cNvPr>
          <p:cNvPicPr>
            <a:picLocks noChangeAspect="1"/>
          </p:cNvPicPr>
          <p:nvPr/>
        </p:nvPicPr>
        <p:blipFill rotWithShape="1">
          <a:blip r:embed="rId3">
            <a:extLst>
              <a:ext uri="{28A0092B-C50C-407E-A947-70E740481C1C}">
                <a14:useLocalDpi xmlns:a14="http://schemas.microsoft.com/office/drawing/2010/main" val="0"/>
              </a:ext>
            </a:extLst>
          </a:blip>
          <a:srcRect l="19280" r="20513" b="2"/>
          <a:stretch/>
        </p:blipFill>
        <p:spPr>
          <a:xfrm>
            <a:off x="7751975" y="1075239"/>
            <a:ext cx="4128603" cy="4128603"/>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p:spPr>
      </p:pic>
      <p:sp>
        <p:nvSpPr>
          <p:cNvPr id="44" name="Freeform: Shape 43">
            <a:extLst>
              <a:ext uri="{FF2B5EF4-FFF2-40B4-BE49-F238E27FC236}">
                <a16:creationId xmlns:a16="http://schemas.microsoft.com/office/drawing/2014/main" id="{2D385988-EAAF-4C27-AF8A-2BFBECAF3D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49602" y="1"/>
            <a:ext cx="2066948" cy="1621879"/>
          </a:xfrm>
          <a:custGeom>
            <a:avLst/>
            <a:gdLst>
              <a:gd name="connsiteX0" fmla="*/ 0 w 2066948"/>
              <a:gd name="connsiteY0" fmla="*/ 0 h 1621879"/>
              <a:gd name="connsiteX1" fmla="*/ 123825 w 2066948"/>
              <a:gd name="connsiteY1" fmla="*/ 0 h 1621879"/>
              <a:gd name="connsiteX2" fmla="*/ 123825 w 2066948"/>
              <a:gd name="connsiteY2" fmla="*/ 1452620 h 1621879"/>
              <a:gd name="connsiteX3" fmla="*/ 1881378 w 2066948"/>
              <a:gd name="connsiteY3" fmla="*/ 436017 h 1621879"/>
              <a:gd name="connsiteX4" fmla="*/ 1127572 w 2066948"/>
              <a:gd name="connsiteY4" fmla="*/ 0 h 1621879"/>
              <a:gd name="connsiteX5" fmla="*/ 1374887 w 2066948"/>
              <a:gd name="connsiteY5" fmla="*/ 0 h 1621879"/>
              <a:gd name="connsiteX6" fmla="*/ 2035969 w 2066948"/>
              <a:gd name="connsiteY6" fmla="*/ 382391 h 1621879"/>
              <a:gd name="connsiteX7" fmla="*/ 2058648 w 2066948"/>
              <a:gd name="connsiteY7" fmla="*/ 466963 h 1621879"/>
              <a:gd name="connsiteX8" fmla="*/ 2035969 w 2066948"/>
              <a:gd name="connsiteY8" fmla="*/ 489642 h 1621879"/>
              <a:gd name="connsiteX9" fmla="*/ 92869 w 2066948"/>
              <a:gd name="connsiteY9" fmla="*/ 1613592 h 1621879"/>
              <a:gd name="connsiteX10" fmla="*/ 61913 w 2066948"/>
              <a:gd name="connsiteY10" fmla="*/ 1621879 h 1621879"/>
              <a:gd name="connsiteX11" fmla="*/ 0 w 2066948"/>
              <a:gd name="connsiteY11" fmla="*/ 1559967 h 162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66948" h="1621879">
                <a:moveTo>
                  <a:pt x="0" y="0"/>
                </a:moveTo>
                <a:lnTo>
                  <a:pt x="123825" y="0"/>
                </a:lnTo>
                <a:lnTo>
                  <a:pt x="123825" y="1452620"/>
                </a:lnTo>
                <a:lnTo>
                  <a:pt x="1881378" y="436017"/>
                </a:lnTo>
                <a:lnTo>
                  <a:pt x="1127572" y="0"/>
                </a:lnTo>
                <a:lnTo>
                  <a:pt x="1374887" y="0"/>
                </a:lnTo>
                <a:lnTo>
                  <a:pt x="2035969" y="382391"/>
                </a:lnTo>
                <a:cubicBezTo>
                  <a:pt x="2065582" y="399479"/>
                  <a:pt x="2075745" y="437340"/>
                  <a:pt x="2058648" y="466963"/>
                </a:cubicBezTo>
                <a:cubicBezTo>
                  <a:pt x="2053219" y="476384"/>
                  <a:pt x="2045389" y="484204"/>
                  <a:pt x="2035969" y="489642"/>
                </a:cubicBezTo>
                <a:lnTo>
                  <a:pt x="92869" y="1613592"/>
                </a:lnTo>
                <a:cubicBezTo>
                  <a:pt x="83458" y="1619031"/>
                  <a:pt x="72780" y="1621889"/>
                  <a:pt x="61913" y="1621879"/>
                </a:cubicBezTo>
                <a:cubicBezTo>
                  <a:pt x="27719" y="1621879"/>
                  <a:pt x="0" y="1594161"/>
                  <a:pt x="0" y="1559967"/>
                </a:cubicBezTo>
                <a:close/>
              </a:path>
            </a:pathLst>
          </a:custGeom>
          <a:solidFill>
            <a:schemeClr val="accent6"/>
          </a:solidFill>
          <a:ln w="9525" cap="flat">
            <a:noFill/>
            <a:prstDash val="solid"/>
            <a:miter/>
          </a:ln>
        </p:spPr>
        <p:txBody>
          <a:bodyPr rtlCol="0" anchor="ctr"/>
          <a:lstStyle/>
          <a:p>
            <a:endParaRPr lang="en-US" dirty="0"/>
          </a:p>
        </p:txBody>
      </p:sp>
      <p:cxnSp>
        <p:nvCxnSpPr>
          <p:cNvPr id="46" name="Straight Connector 45">
            <a:extLst>
              <a:ext uri="{FF2B5EF4-FFF2-40B4-BE49-F238E27FC236}">
                <a16:creationId xmlns:a16="http://schemas.microsoft.com/office/drawing/2014/main" id="{43621FD4-D14D-45D5-9A57-9A2DE5EA59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138745" y="1027906"/>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48" name="Freeform: Shape 47">
            <a:extLst>
              <a:ext uri="{FF2B5EF4-FFF2-40B4-BE49-F238E27FC236}">
                <a16:creationId xmlns:a16="http://schemas.microsoft.com/office/drawing/2014/main" id="{B621D332-7329-4994-8836-C429A51B7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9527" y="6033795"/>
            <a:ext cx="1991064" cy="824205"/>
          </a:xfrm>
          <a:custGeom>
            <a:avLst/>
            <a:gdLst>
              <a:gd name="connsiteX0" fmla="*/ 995532 w 1991064"/>
              <a:gd name="connsiteY0" fmla="*/ 0 h 824205"/>
              <a:gd name="connsiteX1" fmla="*/ 1984823 w 1991064"/>
              <a:gd name="connsiteY1" fmla="*/ 784423 h 824205"/>
              <a:gd name="connsiteX2" fmla="*/ 1991064 w 1991064"/>
              <a:gd name="connsiteY2" fmla="*/ 824205 h 824205"/>
              <a:gd name="connsiteX3" fmla="*/ 0 w 1991064"/>
              <a:gd name="connsiteY3" fmla="*/ 824205 h 824205"/>
              <a:gd name="connsiteX4" fmla="*/ 6241 w 1991064"/>
              <a:gd name="connsiteY4" fmla="*/ 784423 h 824205"/>
              <a:gd name="connsiteX5" fmla="*/ 995532 w 1991064"/>
              <a:gd name="connsiteY5" fmla="*/ 0 h 824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1064" h="824205">
                <a:moveTo>
                  <a:pt x="995532" y="0"/>
                </a:moveTo>
                <a:cubicBezTo>
                  <a:pt x="1483521" y="0"/>
                  <a:pt x="1890663" y="336754"/>
                  <a:pt x="1984823" y="784423"/>
                </a:cubicBezTo>
                <a:lnTo>
                  <a:pt x="1991064" y="824205"/>
                </a:lnTo>
                <a:lnTo>
                  <a:pt x="0" y="824205"/>
                </a:lnTo>
                <a:lnTo>
                  <a:pt x="6241" y="784423"/>
                </a:lnTo>
                <a:cubicBezTo>
                  <a:pt x="100402" y="336754"/>
                  <a:pt x="507544" y="0"/>
                  <a:pt x="99553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0" name="Freeform: Shape 49">
            <a:extLst>
              <a:ext uri="{FF2B5EF4-FFF2-40B4-BE49-F238E27FC236}">
                <a16:creationId xmlns:a16="http://schemas.microsoft.com/office/drawing/2014/main" id="{2D20F754-35A9-4508-BE3C-C59996D143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51696" y="5519196"/>
            <a:ext cx="1340305" cy="1338805"/>
          </a:xfrm>
          <a:custGeom>
            <a:avLst/>
            <a:gdLst>
              <a:gd name="connsiteX0" fmla="*/ 61913 w 1340305"/>
              <a:gd name="connsiteY0" fmla="*/ 0 h 1338805"/>
              <a:gd name="connsiteX1" fmla="*/ 1340305 w 1340305"/>
              <a:gd name="connsiteY1" fmla="*/ 0 h 1338805"/>
              <a:gd name="connsiteX2" fmla="*/ 1340305 w 1340305"/>
              <a:gd name="connsiteY2" fmla="*/ 123825 h 1338805"/>
              <a:gd name="connsiteX3" fmla="*/ 123825 w 1340305"/>
              <a:gd name="connsiteY3" fmla="*/ 123825 h 1338805"/>
              <a:gd name="connsiteX4" fmla="*/ 123825 w 1340305"/>
              <a:gd name="connsiteY4" fmla="*/ 1338805 h 1338805"/>
              <a:gd name="connsiteX5" fmla="*/ 0 w 1340305"/>
              <a:gd name="connsiteY5" fmla="*/ 1338805 h 1338805"/>
              <a:gd name="connsiteX6" fmla="*/ 0 w 1340305"/>
              <a:gd name="connsiteY6" fmla="*/ 61913 h 1338805"/>
              <a:gd name="connsiteX7" fmla="*/ 61913 w 1340305"/>
              <a:gd name="connsiteY7" fmla="*/ 0 h 1338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0305" h="1338805">
                <a:moveTo>
                  <a:pt x="61913" y="0"/>
                </a:moveTo>
                <a:lnTo>
                  <a:pt x="1340305" y="0"/>
                </a:lnTo>
                <a:lnTo>
                  <a:pt x="1340305" y="123825"/>
                </a:lnTo>
                <a:lnTo>
                  <a:pt x="123825" y="123825"/>
                </a:lnTo>
                <a:lnTo>
                  <a:pt x="123825" y="1338805"/>
                </a:lnTo>
                <a:lnTo>
                  <a:pt x="0" y="1338805"/>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dirty="0"/>
          </a:p>
        </p:txBody>
      </p:sp>
      <p:pic>
        <p:nvPicPr>
          <p:cNvPr id="2" name="Picture 1">
            <a:extLst>
              <a:ext uri="{FF2B5EF4-FFF2-40B4-BE49-F238E27FC236}">
                <a16:creationId xmlns:a16="http://schemas.microsoft.com/office/drawing/2014/main" id="{CCC82228-BDCE-4FD5-98BA-FA1BEB09965C}"/>
              </a:ext>
            </a:extLst>
          </p:cNvPr>
          <p:cNvPicPr>
            <a:picLocks noChangeAspect="1"/>
          </p:cNvPicPr>
          <p:nvPr/>
        </p:nvPicPr>
        <p:blipFill>
          <a:blip r:embed="rId4"/>
          <a:stretch>
            <a:fillRect/>
          </a:stretch>
        </p:blipFill>
        <p:spPr>
          <a:xfrm>
            <a:off x="10338807" y="5747850"/>
            <a:ext cx="1853194" cy="1267827"/>
          </a:xfrm>
          <a:prstGeom prst="rect">
            <a:avLst/>
          </a:prstGeom>
        </p:spPr>
      </p:pic>
    </p:spTree>
    <p:extLst>
      <p:ext uri="{BB962C8B-B14F-4D97-AF65-F5344CB8AC3E}">
        <p14:creationId xmlns:p14="http://schemas.microsoft.com/office/powerpoint/2010/main" val="10144669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
                                            <p:txEl>
                                              <p:pRg st="10" end="10"/>
                                            </p:txEl>
                                          </p:spTgt>
                                        </p:tgtEl>
                                        <p:attrNameLst>
                                          <p:attrName>style.visibility</p:attrName>
                                        </p:attrNameLst>
                                      </p:cBhvr>
                                      <p:to>
                                        <p:strVal val="visible"/>
                                      </p:to>
                                    </p:set>
                                    <p:animEffect transition="in" filter="fade">
                                      <p:cBhvr>
                                        <p:cTn id="52"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925D79A-3EED-42C0-8674-2CD6C07993F4}"/>
              </a:ext>
            </a:extLst>
          </p:cNvPr>
          <p:cNvSpPr>
            <a:spLocks noGrp="1"/>
          </p:cNvSpPr>
          <p:nvPr>
            <p:ph idx="1"/>
          </p:nvPr>
        </p:nvSpPr>
        <p:spPr>
          <a:xfrm>
            <a:off x="838200" y="590550"/>
            <a:ext cx="10515600" cy="5819775"/>
          </a:xfrm>
        </p:spPr>
        <p:txBody>
          <a:bodyPr>
            <a:normAutofit/>
          </a:bodyPr>
          <a:lstStyle/>
          <a:p>
            <a:pPr marL="0" indent="0">
              <a:buNone/>
            </a:pPr>
            <a:r>
              <a:rPr lang="sr-Cyrl-RS" dirty="0">
                <a:solidFill>
                  <a:srgbClr val="FFC000"/>
                </a:solidFill>
              </a:rPr>
              <a:t>Запис у свесци</a:t>
            </a:r>
          </a:p>
          <a:p>
            <a:pPr marL="0" indent="0">
              <a:buNone/>
            </a:pPr>
            <a:r>
              <a:rPr lang="sr-Cyrl-RS" dirty="0"/>
              <a:t>,,Траве говоре бакиним гласом” Десанка Максимовић</a:t>
            </a:r>
          </a:p>
          <a:p>
            <a:endParaRPr lang="sr-Cyrl-RS" dirty="0"/>
          </a:p>
          <a:p>
            <a:r>
              <a:rPr lang="sr-Cyrl-RS" dirty="0">
                <a:solidFill>
                  <a:schemeClr val="accent4"/>
                </a:solidFill>
              </a:rPr>
              <a:t>Тема: </a:t>
            </a:r>
            <a:r>
              <a:rPr lang="sr-Cyrl-RS" dirty="0"/>
              <a:t>Сећање на детињство које је Јосиф Панчић провео са својом баком </a:t>
            </a:r>
          </a:p>
          <a:p>
            <a:r>
              <a:rPr lang="sr-Cyrl-RS" dirty="0">
                <a:solidFill>
                  <a:schemeClr val="accent4"/>
                </a:solidFill>
              </a:rPr>
              <a:t>Ликови</a:t>
            </a:r>
            <a:r>
              <a:rPr lang="sr-Cyrl-RS" dirty="0"/>
              <a:t>: Јосиф Панчић и бака Јосифа Панчића</a:t>
            </a:r>
          </a:p>
          <a:p>
            <a:r>
              <a:rPr lang="sr-Cyrl-RS" dirty="0">
                <a:solidFill>
                  <a:schemeClr val="accent4"/>
                </a:solidFill>
              </a:rPr>
              <a:t>Особине баке: </a:t>
            </a:r>
            <a:r>
              <a:rPr lang="sr-Cyrl-RS" dirty="0"/>
              <a:t>добра, пажљива, нежна, брижна, одговорна, посвећена, добар познавалац лековитог биља</a:t>
            </a:r>
          </a:p>
          <a:p>
            <a:r>
              <a:rPr lang="sr-Cyrl-RS" dirty="0">
                <a:solidFill>
                  <a:schemeClr val="accent4"/>
                </a:solidFill>
              </a:rPr>
              <a:t>Особине дечака: </a:t>
            </a:r>
            <a:r>
              <a:rPr lang="sr-Cyrl-RS" dirty="0"/>
              <a:t>радознао, несташан,знатижељан непослушан, воли да истражује</a:t>
            </a:r>
          </a:p>
          <a:p>
            <a:r>
              <a:rPr lang="sr-Cyrl-RS" dirty="0">
                <a:solidFill>
                  <a:schemeClr val="accent4"/>
                </a:solidFill>
              </a:rPr>
              <a:t>Поук</a:t>
            </a:r>
            <a:r>
              <a:rPr lang="sr-Latn-RS" dirty="0">
                <a:solidFill>
                  <a:schemeClr val="accent4"/>
                </a:solidFill>
              </a:rPr>
              <a:t>a</a:t>
            </a:r>
            <a:r>
              <a:rPr lang="sr-Cyrl-RS" dirty="0">
                <a:solidFill>
                  <a:schemeClr val="accent4"/>
                </a:solidFill>
              </a:rPr>
              <a:t>: </a:t>
            </a:r>
            <a:r>
              <a:rPr lang="sr-Cyrl-RS" dirty="0"/>
              <a:t>Бака је научила дечака да воли природу.</a:t>
            </a:r>
          </a:p>
          <a:p>
            <a:pPr marL="0" indent="0">
              <a:buNone/>
            </a:pPr>
            <a:endParaRPr lang="en-US" dirty="0"/>
          </a:p>
        </p:txBody>
      </p:sp>
      <p:pic>
        <p:nvPicPr>
          <p:cNvPr id="4" name="Picture 3" descr="A close up of a pencil&#10;&#10;Description automatically generated">
            <a:extLst>
              <a:ext uri="{FF2B5EF4-FFF2-40B4-BE49-F238E27FC236}">
                <a16:creationId xmlns:a16="http://schemas.microsoft.com/office/drawing/2014/main" id="{6BC5DAEF-6E21-46E5-BCB0-5F0E5128F5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24874" y="4932331"/>
            <a:ext cx="868393" cy="868393"/>
          </a:xfrm>
          <a:prstGeom prst="rect">
            <a:avLst/>
          </a:prstGeom>
        </p:spPr>
      </p:pic>
      <p:pic>
        <p:nvPicPr>
          <p:cNvPr id="5" name="Picture 4">
            <a:extLst>
              <a:ext uri="{FF2B5EF4-FFF2-40B4-BE49-F238E27FC236}">
                <a16:creationId xmlns:a16="http://schemas.microsoft.com/office/drawing/2014/main" id="{C3D4053D-C39C-4010-91A8-66BE2963E74F}"/>
              </a:ext>
            </a:extLst>
          </p:cNvPr>
          <p:cNvPicPr>
            <a:picLocks noChangeAspect="1"/>
          </p:cNvPicPr>
          <p:nvPr/>
        </p:nvPicPr>
        <p:blipFill>
          <a:blip r:embed="rId3"/>
          <a:stretch>
            <a:fillRect/>
          </a:stretch>
        </p:blipFill>
        <p:spPr>
          <a:xfrm>
            <a:off x="9129503" y="5400005"/>
            <a:ext cx="3062497" cy="1511189"/>
          </a:xfrm>
          <a:prstGeom prst="rect">
            <a:avLst/>
          </a:prstGeom>
        </p:spPr>
      </p:pic>
    </p:spTree>
    <p:extLst>
      <p:ext uri="{BB962C8B-B14F-4D97-AF65-F5344CB8AC3E}">
        <p14:creationId xmlns:p14="http://schemas.microsoft.com/office/powerpoint/2010/main" val="10049792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mph" presetSubtype="2" fill="hold" nodeType="clickEffect">
                                  <p:stCondLst>
                                    <p:cond delay="0"/>
                                  </p:stCondLst>
                                  <p:childTnLst>
                                    <p:animClr clrSpc="rgb" dir="cw">
                                      <p:cBhvr override="childStyle">
                                        <p:cTn id="11" dur="2000" fill="hold"/>
                                        <p:tgtEl>
                                          <p:spTgt spid="3">
                                            <p:txEl>
                                              <p:pRg st="1" end="1"/>
                                            </p:txEl>
                                          </p:spTgt>
                                        </p:tgtEl>
                                        <p:attrNameLst>
                                          <p:attrName>style.color</p:attrName>
                                        </p:attrNameLst>
                                      </p:cBhvr>
                                      <p:to>
                                        <a:schemeClr val="accent2"/>
                                      </p:to>
                                    </p:animClr>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500"/>
                                        <p:tgtEl>
                                          <p:spTgt spid="3">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500"/>
                                        <p:tgtEl>
                                          <p:spTgt spid="3">
                                            <p:txEl>
                                              <p:pRg st="6" end="6"/>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
                                            <p:txEl>
                                              <p:pRg st="7" end="7"/>
                                            </p:txEl>
                                          </p:spTgt>
                                        </p:tgtEl>
                                        <p:attrNameLst>
                                          <p:attrName>style.visibility</p:attrName>
                                        </p:attrNameLst>
                                      </p:cBhvr>
                                      <p:to>
                                        <p:strVal val="visible"/>
                                      </p:to>
                                    </p:set>
                                    <p:animEffect transition="in" filter="fade">
                                      <p:cBhvr>
                                        <p:cTn id="36"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7" name="Rectangle 46">
            <a:extLst>
              <a:ext uri="{FF2B5EF4-FFF2-40B4-BE49-F238E27FC236}">
                <a16:creationId xmlns:a16="http://schemas.microsoft.com/office/drawing/2014/main" id="{D2B783EE-0239-4717-BBEA-8C9EAC61C8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67BC22C-3699-4010-8192-F65EAF54758E}"/>
              </a:ext>
            </a:extLst>
          </p:cNvPr>
          <p:cNvSpPr>
            <a:spLocks noGrp="1"/>
          </p:cNvSpPr>
          <p:nvPr>
            <p:ph type="title"/>
          </p:nvPr>
        </p:nvSpPr>
        <p:spPr>
          <a:xfrm>
            <a:off x="747911" y="83312"/>
            <a:ext cx="5120561" cy="668666"/>
          </a:xfrm>
        </p:spPr>
        <p:txBody>
          <a:bodyPr>
            <a:normAutofit/>
          </a:bodyPr>
          <a:lstStyle/>
          <a:p>
            <a:r>
              <a:rPr lang="sr-Cyrl-RS" sz="2800" b="1" dirty="0">
                <a:solidFill>
                  <a:srgbClr val="FF0000"/>
                </a:solidFill>
              </a:rPr>
              <a:t>Пројекат</a:t>
            </a:r>
            <a:r>
              <a:rPr lang="sr-Cyrl-RS" sz="2800" b="1" dirty="0"/>
              <a:t>:Трагом Јосифа Панчића</a:t>
            </a:r>
            <a:endParaRPr lang="en-US" sz="2800" b="1" dirty="0"/>
          </a:p>
        </p:txBody>
      </p:sp>
      <p:sp>
        <p:nvSpPr>
          <p:cNvPr id="49" name="Oval 48">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20569" y="1364732"/>
            <a:ext cx="947488" cy="92178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6" name="Picture 5" descr="A close up of a flower&#10;&#10;Description automatically generated">
            <a:extLst>
              <a:ext uri="{FF2B5EF4-FFF2-40B4-BE49-F238E27FC236}">
                <a16:creationId xmlns:a16="http://schemas.microsoft.com/office/drawing/2014/main" id="{B26031E1-53CB-43FC-880C-73E4F0B665E7}"/>
              </a:ext>
            </a:extLst>
          </p:cNvPr>
          <p:cNvPicPr>
            <a:picLocks noChangeAspect="1"/>
          </p:cNvPicPr>
          <p:nvPr/>
        </p:nvPicPr>
        <p:blipFill rotWithShape="1">
          <a:blip r:embed="rId2">
            <a:extLst>
              <a:ext uri="{28A0092B-C50C-407E-A947-70E740481C1C}">
                <a14:useLocalDpi xmlns:a14="http://schemas.microsoft.com/office/drawing/2010/main" val="0"/>
              </a:ext>
            </a:extLst>
          </a:blip>
          <a:srcRect l="7132" r="24612" b="1"/>
          <a:stretch/>
        </p:blipFill>
        <p:spPr>
          <a:xfrm>
            <a:off x="7901259" y="2727729"/>
            <a:ext cx="4290741" cy="4130271"/>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p:spPr>
      </p:pic>
      <p:sp>
        <p:nvSpPr>
          <p:cNvPr id="51" name="Arc 50">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759070" flipV="1">
            <a:off x="6034138" y="-673140"/>
            <a:ext cx="4021193" cy="4021193"/>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9" name="Picture 8" descr="A close up of a yellow flower&#10;&#10;Description automatically generated">
            <a:extLst>
              <a:ext uri="{FF2B5EF4-FFF2-40B4-BE49-F238E27FC236}">
                <a16:creationId xmlns:a16="http://schemas.microsoft.com/office/drawing/2014/main" id="{326E5C50-593B-445C-BF64-F3C90A0467BA}"/>
              </a:ext>
            </a:extLst>
          </p:cNvPr>
          <p:cNvPicPr>
            <a:picLocks noChangeAspect="1"/>
          </p:cNvPicPr>
          <p:nvPr/>
        </p:nvPicPr>
        <p:blipFill rotWithShape="1">
          <a:blip r:embed="rId3">
            <a:extLst>
              <a:ext uri="{28A0092B-C50C-407E-A947-70E740481C1C}">
                <a14:useLocalDpi xmlns:a14="http://schemas.microsoft.com/office/drawing/2010/main" val="0"/>
              </a:ext>
            </a:extLst>
          </a:blip>
          <a:srcRect l="14744" r="11840" b="2"/>
          <a:stretch/>
        </p:blipFill>
        <p:spPr>
          <a:xfrm>
            <a:off x="6261607" y="1"/>
            <a:ext cx="3519312" cy="3007909"/>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p:spPr>
      </p:pic>
      <p:graphicFrame>
        <p:nvGraphicFramePr>
          <p:cNvPr id="5" name="Content Placeholder 2">
            <a:extLst>
              <a:ext uri="{FF2B5EF4-FFF2-40B4-BE49-F238E27FC236}">
                <a16:creationId xmlns:a16="http://schemas.microsoft.com/office/drawing/2014/main" id="{9032351D-0E2D-4B9D-AD20-860A1AC5232D}"/>
              </a:ext>
            </a:extLst>
          </p:cNvPr>
          <p:cNvGraphicFramePr>
            <a:graphicFrameLocks noGrp="1"/>
          </p:cNvGraphicFramePr>
          <p:nvPr>
            <p:ph idx="1"/>
            <p:extLst>
              <p:ext uri="{D42A27DB-BD31-4B8C-83A1-F6EECF244321}">
                <p14:modId xmlns:p14="http://schemas.microsoft.com/office/powerpoint/2010/main" val="1690783579"/>
              </p:ext>
            </p:extLst>
          </p:nvPr>
        </p:nvGraphicFramePr>
        <p:xfrm>
          <a:off x="676006" y="910090"/>
          <a:ext cx="5092194"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8" name="Picture 7">
            <a:extLst>
              <a:ext uri="{FF2B5EF4-FFF2-40B4-BE49-F238E27FC236}">
                <a16:creationId xmlns:a16="http://schemas.microsoft.com/office/drawing/2014/main" id="{6E2161BB-991E-496F-B5D9-6E08807D5416}"/>
              </a:ext>
            </a:extLst>
          </p:cNvPr>
          <p:cNvPicPr>
            <a:picLocks noChangeAspect="1"/>
          </p:cNvPicPr>
          <p:nvPr/>
        </p:nvPicPr>
        <p:blipFill>
          <a:blip r:embed="rId9"/>
          <a:stretch>
            <a:fillRect/>
          </a:stretch>
        </p:blipFill>
        <p:spPr>
          <a:xfrm>
            <a:off x="-168778" y="5566432"/>
            <a:ext cx="2746272" cy="1355148"/>
          </a:xfrm>
          <a:prstGeom prst="rect">
            <a:avLst/>
          </a:prstGeom>
        </p:spPr>
      </p:pic>
    </p:spTree>
    <p:extLst>
      <p:ext uri="{BB962C8B-B14F-4D97-AF65-F5344CB8AC3E}">
        <p14:creationId xmlns:p14="http://schemas.microsoft.com/office/powerpoint/2010/main" val="28702775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5" grpId="0">
        <p:bldAsOne/>
      </p:bldGraphic>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1035</TotalTime>
  <Words>836</Words>
  <Application>Microsoft Office PowerPoint</Application>
  <PresentationFormat>Widescreen</PresentationFormat>
  <Paragraphs>89</Paragraphs>
  <Slides>10</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vt:i4>
      </vt:variant>
    </vt:vector>
  </HeadingPairs>
  <TitlesOfParts>
    <vt:vector size="14" baseType="lpstr">
      <vt:lpstr>Arial</vt:lpstr>
      <vt:lpstr>Calibri</vt:lpstr>
      <vt:lpstr>Calibri Light</vt:lpstr>
      <vt:lpstr>Office Theme</vt:lpstr>
      <vt:lpstr>             Трагом Јосифа Панчића</vt:lpstr>
      <vt:lpstr>У циљу мотивације ученика припремљена је анимација у којој се говори о детињству значајнијих личности али и научника чије ће детињство бити описано у причи Десанке Максимовић „Траве говоре бакиним гласом“. </vt:lpstr>
      <vt:lpstr>О писцу:</vt:lpstr>
      <vt:lpstr>PowerPoint Presentation</vt:lpstr>
      <vt:lpstr>PowerPoint Presentation</vt:lpstr>
      <vt:lpstr>PowerPoint Presentation</vt:lpstr>
      <vt:lpstr>PowerPoint Presentation</vt:lpstr>
      <vt:lpstr>PowerPoint Presentation</vt:lpstr>
      <vt:lpstr>Пројекат:Трагом Јосифа Панчића</vt:lpstr>
      <vt:lpstr>Домаћи задатак 1.Наш пројекат:Трагом Јосифа Панчића(Хербаријумска сликовница) На следећем линку можете видети финални производ нашег мини пројекта</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Трагом Јосифа Панчића</dc:title>
  <dc:creator>ana.pajkic@outlook.com</dc:creator>
  <cp:lastModifiedBy>ana.pajkic@outlook.com</cp:lastModifiedBy>
  <cp:revision>20</cp:revision>
  <dcterms:created xsi:type="dcterms:W3CDTF">2020-05-21T17:16:01Z</dcterms:created>
  <dcterms:modified xsi:type="dcterms:W3CDTF">2020-05-31T18:02:31Z</dcterms:modified>
</cp:coreProperties>
</file>